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Montserrat" charset="1" panose="00000500000000000000"/>
      <p:regular r:id="rId34"/>
    </p:embeddedFont>
    <p:embeddedFont>
      <p:font typeface="Montserrat Semi-Bold" charset="1" panose="00000700000000000000"/>
      <p:regular r:id="rId35"/>
    </p:embeddedFont>
    <p:embeddedFont>
      <p:font typeface="Montserrat Bold" charset="1" panose="000006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74395" y="-6108940"/>
            <a:ext cx="12415207" cy="12777583"/>
            <a:chOff x="0" y="0"/>
            <a:chExt cx="16553609" cy="1703677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553609" cy="16553609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9334C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0"/>
              <a:ext cx="16553609" cy="16553609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>
                  <a:alphaModFix amt="13000"/>
                </a:blip>
                <a:stretch>
                  <a:fillRect l="-16666" t="0" r="-16666" b="0"/>
                </a:stretch>
              </a:blip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12501904" y="16070442"/>
              <a:ext cx="966335" cy="966335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9334C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1"/>
                  </a:lnSpc>
                </a:pP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413183" y="9121463"/>
            <a:ext cx="136837" cy="13683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3D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13183" y="8824880"/>
            <a:ext cx="136837" cy="13683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3D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13183" y="8528298"/>
            <a:ext cx="136837" cy="13683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3D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71831" y="6101375"/>
            <a:ext cx="7137497" cy="390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GROUP MEMBERS -B16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1.Tehara De Silva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2.Kusalya Kaluthotage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3.Viveka Senaratne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4.Samod Amarasinghe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719173" y="2075464"/>
            <a:ext cx="15540127" cy="229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8294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Customer Segmentation Analysis for </a:t>
            </a:r>
            <a:r>
              <a:rPr lang="en-US" b="true" sz="8294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KJ Marketing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68314" y="1028700"/>
            <a:ext cx="13551373" cy="4421135"/>
          </a:xfrm>
          <a:custGeom>
            <a:avLst/>
            <a:gdLst/>
            <a:ahLst/>
            <a:cxnLst/>
            <a:rect r="r" b="b" t="t" l="l"/>
            <a:pathLst>
              <a:path h="4421135" w="13551373">
                <a:moveTo>
                  <a:pt x="0" y="0"/>
                </a:moveTo>
                <a:lnTo>
                  <a:pt x="13551372" y="0"/>
                </a:lnTo>
                <a:lnTo>
                  <a:pt x="13551372" y="4421135"/>
                </a:lnTo>
                <a:lnTo>
                  <a:pt x="0" y="4421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68314" y="5661347"/>
            <a:ext cx="13551373" cy="4455014"/>
          </a:xfrm>
          <a:custGeom>
            <a:avLst/>
            <a:gdLst/>
            <a:ahLst/>
            <a:cxnLst/>
            <a:rect r="r" b="b" t="t" l="l"/>
            <a:pathLst>
              <a:path h="4455014" w="13551373">
                <a:moveTo>
                  <a:pt x="0" y="0"/>
                </a:moveTo>
                <a:lnTo>
                  <a:pt x="13551372" y="0"/>
                </a:lnTo>
                <a:lnTo>
                  <a:pt x="13551372" y="4455013"/>
                </a:lnTo>
                <a:lnTo>
                  <a:pt x="0" y="4455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51387" y="22225"/>
            <a:ext cx="13506775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Log T</a:t>
            </a:r>
            <a:r>
              <a:rPr lang="en-US" b="true" sz="54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ransformation</a:t>
            </a:r>
          </a:p>
          <a:p>
            <a:pPr algn="ctr">
              <a:lnSpc>
                <a:spcPts val="7699"/>
              </a:lnSpc>
            </a:pPr>
          </a:p>
        </p:txBody>
      </p:sp>
    </p:spTree>
  </p:cSld>
  <p:clrMapOvr>
    <a:masterClrMapping/>
  </p:clrMapOvr>
  <p:transition spd="slow">
    <p:cover dir="l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F80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71647"/>
            <a:ext cx="7589475" cy="3658725"/>
          </a:xfrm>
          <a:custGeom>
            <a:avLst/>
            <a:gdLst/>
            <a:ahLst/>
            <a:cxnLst/>
            <a:rect r="r" b="b" t="t" l="l"/>
            <a:pathLst>
              <a:path h="3658725" w="7589475">
                <a:moveTo>
                  <a:pt x="0" y="0"/>
                </a:moveTo>
                <a:lnTo>
                  <a:pt x="7589475" y="0"/>
                </a:lnTo>
                <a:lnTo>
                  <a:pt x="7589475" y="3658725"/>
                </a:lnTo>
                <a:lnTo>
                  <a:pt x="0" y="3658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89210" y="2725319"/>
            <a:ext cx="7846824" cy="3705054"/>
          </a:xfrm>
          <a:custGeom>
            <a:avLst/>
            <a:gdLst/>
            <a:ahLst/>
            <a:cxnLst/>
            <a:rect r="r" b="b" t="t" l="l"/>
            <a:pathLst>
              <a:path h="3705054" w="7846824">
                <a:moveTo>
                  <a:pt x="0" y="0"/>
                </a:moveTo>
                <a:lnTo>
                  <a:pt x="7846824" y="0"/>
                </a:lnTo>
                <a:lnTo>
                  <a:pt x="7846824" y="3705053"/>
                </a:lnTo>
                <a:lnTo>
                  <a:pt x="0" y="3705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8947" y="7746713"/>
            <a:ext cx="15577087" cy="837268"/>
          </a:xfrm>
          <a:custGeom>
            <a:avLst/>
            <a:gdLst/>
            <a:ahLst/>
            <a:cxnLst/>
            <a:rect r="r" b="b" t="t" l="l"/>
            <a:pathLst>
              <a:path h="837268" w="15577087">
                <a:moveTo>
                  <a:pt x="0" y="0"/>
                </a:moveTo>
                <a:lnTo>
                  <a:pt x="15577087" y="0"/>
                </a:lnTo>
                <a:lnTo>
                  <a:pt x="15577087" y="837268"/>
                </a:lnTo>
                <a:lnTo>
                  <a:pt x="0" y="837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35822" y="159908"/>
            <a:ext cx="13506775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Feature Scaling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4560" y="1677217"/>
            <a:ext cx="16161474" cy="128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8"/>
              </a:lnSpc>
            </a:pPr>
            <a:r>
              <a:rPr lang="en-US" b="true" sz="248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After transforma</a:t>
            </a:r>
            <a:r>
              <a:rPr lang="en-US" b="true" sz="248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</a:t>
            </a:r>
            <a:r>
              <a:rPr lang="en-US" b="true" sz="248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on, numerical features were scaled to 0–1 using MinMaxScaler to standardize the data and ensure equal contribution to distance-based models.</a:t>
            </a:r>
          </a:p>
          <a:p>
            <a:pPr algn="just">
              <a:lnSpc>
                <a:spcPts val="347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08155" y="6601598"/>
            <a:ext cx="13506775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Encoding &amp; Feature Scaling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8472" y="8754371"/>
            <a:ext cx="16161474" cy="851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8"/>
              </a:lnSpc>
            </a:pPr>
            <a:r>
              <a:rPr lang="en-US" b="true" sz="248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Only the essen</a:t>
            </a:r>
            <a:r>
              <a:rPr lang="en-US" b="true" sz="248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</a:t>
            </a:r>
            <a:r>
              <a:rPr lang="en-US" b="true" sz="248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 features luxury_sales, fresh_sales, dry_sales, outlet_city_encoded were retained for modeling.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83" y="9121463"/>
            <a:ext cx="136837" cy="1368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3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3183" y="8824880"/>
            <a:ext cx="136837" cy="13683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3D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3183" y="8528298"/>
            <a:ext cx="136837" cy="13683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3D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384028" y="-6422965"/>
            <a:ext cx="7954360" cy="795436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617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1384028" y="-6422965"/>
            <a:ext cx="7954360" cy="795436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>
                <a:alphaModFix amt="13000"/>
              </a:blip>
              <a:stretch>
                <a:fillRect l="-16666" t="0" r="-16666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7391458" y="1299223"/>
            <a:ext cx="464345" cy="46434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617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32547" lIns="32547" bIns="32547" rIns="32547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764749" y="9740828"/>
            <a:ext cx="1154539" cy="115453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617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32547" lIns="32547" bIns="32547" rIns="32547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8270" y="1773174"/>
            <a:ext cx="10814298" cy="6448025"/>
          </a:xfrm>
          <a:custGeom>
            <a:avLst/>
            <a:gdLst/>
            <a:ahLst/>
            <a:cxnLst/>
            <a:rect r="r" b="b" t="t" l="l"/>
            <a:pathLst>
              <a:path h="6448025" w="10814298">
                <a:moveTo>
                  <a:pt x="0" y="0"/>
                </a:moveTo>
                <a:lnTo>
                  <a:pt x="10814298" y="0"/>
                </a:lnTo>
                <a:lnTo>
                  <a:pt x="10814298" y="6448025"/>
                </a:lnTo>
                <a:lnTo>
                  <a:pt x="0" y="6448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56328" y="350901"/>
            <a:ext cx="8974072" cy="142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Custom</a:t>
            </a:r>
            <a:r>
              <a:rPr lang="en-US" b="true" sz="51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er Segments</a:t>
            </a:r>
          </a:p>
          <a:p>
            <a:pPr algn="l">
              <a:lnSpc>
                <a:spcPts val="5615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1135484" y="657915"/>
            <a:ext cx="6854701" cy="9082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1"/>
              </a:lnSpc>
            </a:pPr>
            <a:r>
              <a:rPr lang="en-US" sz="217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</a:t>
            </a:r>
            <a:r>
              <a:rPr lang="en-US" b="true" sz="21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egment 1: Bulk Dry Buyers – High dry sales, moderate fresh and luxury; likely bulk buyers of non-perishables. </a:t>
            </a:r>
          </a:p>
          <a:p>
            <a:pPr algn="l">
              <a:lnSpc>
                <a:spcPts val="3051"/>
              </a:lnSpc>
            </a:pPr>
          </a:p>
          <a:p>
            <a:pPr algn="l">
              <a:lnSpc>
                <a:spcPts val="3051"/>
              </a:lnSpc>
            </a:pPr>
            <a:r>
              <a:rPr lang="en-US" b="true" sz="21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Segment 2: Fresh-Focused Shoppers – High fresh sales, lower in other categories; focused on perishables. </a:t>
            </a:r>
          </a:p>
          <a:p>
            <a:pPr algn="l">
              <a:lnSpc>
                <a:spcPts val="3051"/>
              </a:lnSpc>
            </a:pPr>
          </a:p>
          <a:p>
            <a:pPr algn="l">
              <a:lnSpc>
                <a:spcPts val="3051"/>
              </a:lnSpc>
            </a:pPr>
            <a:r>
              <a:rPr lang="en-US" b="true" sz="21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Segment 3: Premium All-Round Shoppers – High across all categories; likely high-value, premium customers. </a:t>
            </a:r>
          </a:p>
          <a:p>
            <a:pPr algn="l">
              <a:lnSpc>
                <a:spcPts val="3051"/>
              </a:lnSpc>
            </a:pPr>
          </a:p>
          <a:p>
            <a:pPr algn="l">
              <a:lnSpc>
                <a:spcPts val="3051"/>
              </a:lnSpc>
            </a:pPr>
            <a:r>
              <a:rPr lang="en-US" b="true" sz="21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Segment 4: Moderate Dry Sales Shoppers – Dominated by dry sales, low fresh and luxury; likely cost-conscious bulk buyers. </a:t>
            </a:r>
          </a:p>
          <a:p>
            <a:pPr algn="l">
              <a:lnSpc>
                <a:spcPts val="3051"/>
              </a:lnSpc>
            </a:pPr>
          </a:p>
          <a:p>
            <a:pPr algn="l">
              <a:lnSpc>
                <a:spcPts val="3051"/>
              </a:lnSpc>
            </a:pPr>
            <a:r>
              <a:rPr lang="en-US" b="true" sz="21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Segment 5: Balanced Budget Shoppers – Even but lower spending across all; likely budget-conscious. </a:t>
            </a:r>
          </a:p>
          <a:p>
            <a:pPr algn="l">
              <a:lnSpc>
                <a:spcPts val="3051"/>
              </a:lnSpc>
            </a:pPr>
          </a:p>
          <a:p>
            <a:pPr algn="l">
              <a:lnSpc>
                <a:spcPts val="3051"/>
              </a:lnSpc>
            </a:pPr>
            <a:r>
              <a:rPr lang="en-US" b="true" sz="21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Segment 6: Luxury &amp; Fresh-Oriented Shoppers – High fresh, moderate luxury, low dry; focused on premium perishables.</a:t>
            </a:r>
          </a:p>
          <a:p>
            <a:pPr algn="l">
              <a:lnSpc>
                <a:spcPts val="2632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541" y="213002"/>
            <a:ext cx="4855386" cy="4820138"/>
          </a:xfrm>
          <a:custGeom>
            <a:avLst/>
            <a:gdLst/>
            <a:ahLst/>
            <a:cxnLst/>
            <a:rect r="r" b="b" t="t" l="l"/>
            <a:pathLst>
              <a:path h="4820138" w="4855386">
                <a:moveTo>
                  <a:pt x="0" y="0"/>
                </a:moveTo>
                <a:lnTo>
                  <a:pt x="4855386" y="0"/>
                </a:lnTo>
                <a:lnTo>
                  <a:pt x="4855386" y="4820138"/>
                </a:lnTo>
                <a:lnTo>
                  <a:pt x="0" y="4820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59202" y="220218"/>
            <a:ext cx="4811310" cy="4820138"/>
          </a:xfrm>
          <a:custGeom>
            <a:avLst/>
            <a:gdLst/>
            <a:ahLst/>
            <a:cxnLst/>
            <a:rect r="r" b="b" t="t" l="l"/>
            <a:pathLst>
              <a:path h="4820138" w="4811310">
                <a:moveTo>
                  <a:pt x="0" y="0"/>
                </a:moveTo>
                <a:lnTo>
                  <a:pt x="4811309" y="0"/>
                </a:lnTo>
                <a:lnTo>
                  <a:pt x="4811309" y="4820138"/>
                </a:lnTo>
                <a:lnTo>
                  <a:pt x="0" y="4820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69723" y="213002"/>
            <a:ext cx="4809736" cy="4827354"/>
          </a:xfrm>
          <a:custGeom>
            <a:avLst/>
            <a:gdLst/>
            <a:ahLst/>
            <a:cxnLst/>
            <a:rect r="r" b="b" t="t" l="l"/>
            <a:pathLst>
              <a:path h="4827354" w="4809736">
                <a:moveTo>
                  <a:pt x="0" y="0"/>
                </a:moveTo>
                <a:lnTo>
                  <a:pt x="4809736" y="0"/>
                </a:lnTo>
                <a:lnTo>
                  <a:pt x="4809736" y="4827354"/>
                </a:lnTo>
                <a:lnTo>
                  <a:pt x="0" y="4827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8541" y="5218612"/>
            <a:ext cx="4855386" cy="4855386"/>
          </a:xfrm>
          <a:custGeom>
            <a:avLst/>
            <a:gdLst/>
            <a:ahLst/>
            <a:cxnLst/>
            <a:rect r="r" b="b" t="t" l="l"/>
            <a:pathLst>
              <a:path h="4855386" w="4855386">
                <a:moveTo>
                  <a:pt x="0" y="0"/>
                </a:moveTo>
                <a:lnTo>
                  <a:pt x="4855386" y="0"/>
                </a:lnTo>
                <a:lnTo>
                  <a:pt x="4855386" y="4855386"/>
                </a:lnTo>
                <a:lnTo>
                  <a:pt x="0" y="48553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69723" y="5180478"/>
            <a:ext cx="4809736" cy="4862735"/>
          </a:xfrm>
          <a:custGeom>
            <a:avLst/>
            <a:gdLst/>
            <a:ahLst/>
            <a:cxnLst/>
            <a:rect r="r" b="b" t="t" l="l"/>
            <a:pathLst>
              <a:path h="4862735" w="4809736">
                <a:moveTo>
                  <a:pt x="0" y="0"/>
                </a:moveTo>
                <a:lnTo>
                  <a:pt x="4809736" y="0"/>
                </a:lnTo>
                <a:lnTo>
                  <a:pt x="4809736" y="4862735"/>
                </a:lnTo>
                <a:lnTo>
                  <a:pt x="0" y="48627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59202" y="5218612"/>
            <a:ext cx="4811310" cy="4824601"/>
          </a:xfrm>
          <a:custGeom>
            <a:avLst/>
            <a:gdLst/>
            <a:ahLst/>
            <a:cxnLst/>
            <a:rect r="r" b="b" t="t" l="l"/>
            <a:pathLst>
              <a:path h="4824601" w="4811310">
                <a:moveTo>
                  <a:pt x="0" y="0"/>
                </a:moveTo>
                <a:lnTo>
                  <a:pt x="4811309" y="0"/>
                </a:lnTo>
                <a:lnTo>
                  <a:pt x="4811309" y="4824601"/>
                </a:lnTo>
                <a:lnTo>
                  <a:pt x="0" y="48246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61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6142" y="2223359"/>
            <a:ext cx="8444087" cy="5199667"/>
          </a:xfrm>
          <a:custGeom>
            <a:avLst/>
            <a:gdLst/>
            <a:ahLst/>
            <a:cxnLst/>
            <a:rect r="r" b="b" t="t" l="l"/>
            <a:pathLst>
              <a:path h="5199667" w="8444087">
                <a:moveTo>
                  <a:pt x="0" y="0"/>
                </a:moveTo>
                <a:lnTo>
                  <a:pt x="8444087" y="0"/>
                </a:lnTo>
                <a:lnTo>
                  <a:pt x="8444087" y="5199667"/>
                </a:lnTo>
                <a:lnTo>
                  <a:pt x="0" y="5199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98871" y="5092010"/>
            <a:ext cx="7486057" cy="4662033"/>
          </a:xfrm>
          <a:custGeom>
            <a:avLst/>
            <a:gdLst/>
            <a:ahLst/>
            <a:cxnLst/>
            <a:rect r="r" b="b" t="t" l="l"/>
            <a:pathLst>
              <a:path h="4662033" w="7486057">
                <a:moveTo>
                  <a:pt x="0" y="0"/>
                </a:moveTo>
                <a:lnTo>
                  <a:pt x="7486058" y="0"/>
                </a:lnTo>
                <a:lnTo>
                  <a:pt x="7486058" y="4662033"/>
                </a:lnTo>
                <a:lnTo>
                  <a:pt x="0" y="4662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98871" y="253859"/>
            <a:ext cx="7481446" cy="4569334"/>
          </a:xfrm>
          <a:custGeom>
            <a:avLst/>
            <a:gdLst/>
            <a:ahLst/>
            <a:cxnLst/>
            <a:rect r="r" b="b" t="t" l="l"/>
            <a:pathLst>
              <a:path h="4569334" w="7481446">
                <a:moveTo>
                  <a:pt x="0" y="0"/>
                </a:moveTo>
                <a:lnTo>
                  <a:pt x="7481447" y="0"/>
                </a:lnTo>
                <a:lnTo>
                  <a:pt x="7481447" y="4569334"/>
                </a:lnTo>
                <a:lnTo>
                  <a:pt x="0" y="4569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61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7362" y="1028700"/>
            <a:ext cx="17733276" cy="7470143"/>
          </a:xfrm>
          <a:custGeom>
            <a:avLst/>
            <a:gdLst/>
            <a:ahLst/>
            <a:cxnLst/>
            <a:rect r="r" b="b" t="t" l="l"/>
            <a:pathLst>
              <a:path h="7470143" w="17733276">
                <a:moveTo>
                  <a:pt x="0" y="0"/>
                </a:moveTo>
                <a:lnTo>
                  <a:pt x="17733276" y="0"/>
                </a:lnTo>
                <a:lnTo>
                  <a:pt x="17733276" y="7470143"/>
                </a:lnTo>
                <a:lnTo>
                  <a:pt x="0" y="7470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2142" y="6490705"/>
            <a:ext cx="18025858" cy="379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6197" indent="-233098" lvl="1">
              <a:lnSpc>
                <a:spcPts val="4534"/>
              </a:lnSpc>
              <a:buFont typeface="Arial"/>
              <a:buChar char="•"/>
            </a:pPr>
            <a:r>
              <a:rPr lang="en-US" b="true" sz="215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Cit</a:t>
            </a:r>
            <a:r>
              <a:rPr lang="en-US" b="true" sz="215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ies are sorted by total customer count for better clarity on market size.</a:t>
            </a:r>
          </a:p>
          <a:p>
            <a:pPr algn="l" marL="466197" indent="-233098" lvl="1">
              <a:lnSpc>
                <a:spcPts val="4534"/>
              </a:lnSpc>
              <a:buFont typeface="Arial"/>
              <a:buChar char="•"/>
            </a:pPr>
            <a:r>
              <a:rPr lang="en-US" b="true" sz="215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Colombo, Batticaloa, Galle are top-performing cities with high presence of Clusters 1 and 6.</a:t>
            </a:r>
          </a:p>
          <a:p>
            <a:pPr algn="l" marL="466197" indent="-233098" lvl="1">
              <a:lnSpc>
                <a:spcPts val="4534"/>
              </a:lnSpc>
              <a:buFont typeface="Arial"/>
              <a:buChar char="•"/>
            </a:pPr>
            <a:r>
              <a:rPr lang="en-US" b="true" sz="215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Kelaniya, Moratuwa, Homagama have a higher concentration of Clusters 2 and 5, indicating a different customer base.</a:t>
            </a:r>
          </a:p>
          <a:p>
            <a:pPr algn="l" marL="466197" indent="-233098" lvl="1">
              <a:lnSpc>
                <a:spcPts val="4534"/>
              </a:lnSpc>
              <a:buFont typeface="Arial"/>
              <a:buChar char="•"/>
            </a:pPr>
            <a:r>
              <a:rPr lang="en-US" b="true" sz="215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This visualization helps prioritize regional marketing and resource allocation based on customer density and cluster dominance.</a:t>
            </a:r>
          </a:p>
          <a:p>
            <a:pPr algn="l" marL="466197" indent="-233098" lvl="1">
              <a:lnSpc>
                <a:spcPts val="4534"/>
              </a:lnSpc>
              <a:buFont typeface="Arial"/>
              <a:buChar char="•"/>
            </a:pPr>
            <a:r>
              <a:rPr lang="en-US" b="true" sz="215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Encourages location-specific targeting to match cluster preferences and maximize outreach impact.</a:t>
            </a:r>
          </a:p>
          <a:p>
            <a:pPr algn="l">
              <a:lnSpc>
                <a:spcPts val="2607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35741" y="530044"/>
            <a:ext cx="17703710" cy="5775835"/>
          </a:xfrm>
          <a:custGeom>
            <a:avLst/>
            <a:gdLst/>
            <a:ahLst/>
            <a:cxnLst/>
            <a:rect r="r" b="b" t="t" l="l"/>
            <a:pathLst>
              <a:path h="5775835" w="17703710">
                <a:moveTo>
                  <a:pt x="0" y="0"/>
                </a:moveTo>
                <a:lnTo>
                  <a:pt x="17703710" y="0"/>
                </a:lnTo>
                <a:lnTo>
                  <a:pt x="17703710" y="5775836"/>
                </a:lnTo>
                <a:lnTo>
                  <a:pt x="0" y="5775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3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83" y="9121463"/>
            <a:ext cx="136837" cy="1368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49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3183" y="8824880"/>
            <a:ext cx="136837" cy="13683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496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3183" y="8528298"/>
            <a:ext cx="136837" cy="13683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496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88739" y="703326"/>
            <a:ext cx="13419203" cy="71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</a:t>
            </a:r>
            <a:r>
              <a:rPr lang="en-US" b="true" sz="519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el selection and training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2333" y="1786118"/>
            <a:ext cx="12028410" cy="352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27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</a:t>
            </a:r>
            <a:r>
              <a:rPr lang="en-US" b="true" sz="22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els Considered:</a:t>
            </a:r>
          </a:p>
          <a:p>
            <a:pPr algn="l" marL="492250" indent="-246125" lvl="1">
              <a:lnSpc>
                <a:spcPts val="3191"/>
              </a:lnSpc>
              <a:buFont typeface="Arial"/>
              <a:buChar char="•"/>
            </a:pPr>
            <a:r>
              <a:rPr lang="en-US" b="true" sz="22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Forest: A robust and interpretable model, ideal for handling structured data.</a:t>
            </a:r>
          </a:p>
          <a:p>
            <a:pPr algn="l" marL="492250" indent="-246125" lvl="1">
              <a:lnSpc>
                <a:spcPts val="3191"/>
              </a:lnSpc>
              <a:buFont typeface="Arial"/>
              <a:buChar char="•"/>
            </a:pPr>
            <a:r>
              <a:rPr lang="en-US" b="true" sz="22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XGBoost: High-performance boosting algorithm, effective on imbalanced datasets.</a:t>
            </a:r>
          </a:p>
          <a:p>
            <a:pPr algn="l" marL="492250" indent="-246125" lvl="1">
              <a:lnSpc>
                <a:spcPts val="3191"/>
              </a:lnSpc>
              <a:buFont typeface="Arial"/>
              <a:buChar char="•"/>
            </a:pPr>
            <a:r>
              <a:rPr lang="en-US" b="true" sz="22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KNN: A simple, intuitive baseline that classifies based on feature proximity.</a:t>
            </a:r>
          </a:p>
          <a:p>
            <a:pPr algn="l" marL="492250" indent="-246125" lvl="1">
              <a:lnSpc>
                <a:spcPts val="3191"/>
              </a:lnSpc>
              <a:buFont typeface="Arial"/>
              <a:buChar char="•"/>
            </a:pPr>
            <a:r>
              <a:rPr lang="en-US" b="true" sz="22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LightGBM: Fast, scalable gradient boosting optimized for large datasets.</a:t>
            </a:r>
          </a:p>
          <a:p>
            <a:pPr algn="l">
              <a:lnSpc>
                <a:spcPts val="3191"/>
              </a:lnSpc>
            </a:pPr>
            <a:r>
              <a:rPr lang="en-US" b="true" sz="22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             </a:t>
            </a:r>
          </a:p>
          <a:p>
            <a:pPr algn="l">
              <a:lnSpc>
                <a:spcPts val="2771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3575875" y="5329896"/>
            <a:ext cx="11136250" cy="3631822"/>
          </a:xfrm>
          <a:custGeom>
            <a:avLst/>
            <a:gdLst/>
            <a:ahLst/>
            <a:cxnLst/>
            <a:rect r="r" b="b" t="t" l="l"/>
            <a:pathLst>
              <a:path h="3631822" w="11136250">
                <a:moveTo>
                  <a:pt x="0" y="0"/>
                </a:moveTo>
                <a:lnTo>
                  <a:pt x="11136250" y="0"/>
                </a:lnTo>
                <a:lnTo>
                  <a:pt x="11136250" y="3631822"/>
                </a:lnTo>
                <a:lnTo>
                  <a:pt x="0" y="3631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1531" y="244602"/>
            <a:ext cx="6701476" cy="5921942"/>
          </a:xfrm>
          <a:custGeom>
            <a:avLst/>
            <a:gdLst/>
            <a:ahLst/>
            <a:cxnLst/>
            <a:rect r="r" b="b" t="t" l="l"/>
            <a:pathLst>
              <a:path h="5921942" w="6701476">
                <a:moveTo>
                  <a:pt x="0" y="0"/>
                </a:moveTo>
                <a:lnTo>
                  <a:pt x="6701476" y="0"/>
                </a:lnTo>
                <a:lnTo>
                  <a:pt x="6701476" y="5921942"/>
                </a:lnTo>
                <a:lnTo>
                  <a:pt x="0" y="5921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78122" y="1421096"/>
            <a:ext cx="7620008" cy="4249017"/>
          </a:xfrm>
          <a:custGeom>
            <a:avLst/>
            <a:gdLst/>
            <a:ahLst/>
            <a:cxnLst/>
            <a:rect r="r" b="b" t="t" l="l"/>
            <a:pathLst>
              <a:path h="4249017" w="7620008">
                <a:moveTo>
                  <a:pt x="0" y="0"/>
                </a:moveTo>
                <a:lnTo>
                  <a:pt x="7620008" y="0"/>
                </a:lnTo>
                <a:lnTo>
                  <a:pt x="7620008" y="4249017"/>
                </a:lnTo>
                <a:lnTo>
                  <a:pt x="0" y="4249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19036" y="6010312"/>
            <a:ext cx="6630705" cy="4059101"/>
          </a:xfrm>
          <a:custGeom>
            <a:avLst/>
            <a:gdLst/>
            <a:ahLst/>
            <a:cxnLst/>
            <a:rect r="r" b="b" t="t" l="l"/>
            <a:pathLst>
              <a:path h="4059101" w="6630705">
                <a:moveTo>
                  <a:pt x="0" y="0"/>
                </a:moveTo>
                <a:lnTo>
                  <a:pt x="6630705" y="0"/>
                </a:lnTo>
                <a:lnTo>
                  <a:pt x="6630705" y="4059101"/>
                </a:lnTo>
                <a:lnTo>
                  <a:pt x="0" y="4059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64010" y="301752"/>
            <a:ext cx="9485731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9"/>
              </a:lnSpc>
            </a:pPr>
            <a:r>
              <a:rPr lang="en-US" sz="54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</a:t>
            </a:r>
            <a:r>
              <a:rPr lang="en-US" b="true" sz="54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andom Forest Model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1158" y="6542115"/>
            <a:ext cx="9907603" cy="352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2250" indent="-246125" lvl="1">
              <a:lnSpc>
                <a:spcPts val="3191"/>
              </a:lnSpc>
              <a:buFont typeface="Arial"/>
              <a:buChar char="•"/>
            </a:pPr>
            <a:r>
              <a:rPr lang="en-US" b="true" sz="22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Ach</a:t>
            </a:r>
            <a:r>
              <a:rPr lang="en-US" b="true" sz="22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ieved 99.51% test accuracy with high F1-scores across all clusters</a:t>
            </a:r>
          </a:p>
          <a:p>
            <a:pPr algn="l" marL="492250" indent="-246125" lvl="1">
              <a:lnSpc>
                <a:spcPts val="3191"/>
              </a:lnSpc>
              <a:buFont typeface="Arial"/>
              <a:buChar char="•"/>
            </a:pPr>
            <a:r>
              <a:rPr lang="en-US" b="true" sz="22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Excellent performance on majority clusters (1, 2, 4, 6)</a:t>
            </a:r>
          </a:p>
          <a:p>
            <a:pPr algn="l" marL="492250" indent="-246125" lvl="1">
              <a:lnSpc>
                <a:spcPts val="3191"/>
              </a:lnSpc>
              <a:buFont typeface="Arial"/>
              <a:buChar char="•"/>
            </a:pPr>
            <a:r>
              <a:rPr lang="en-US" b="true" sz="22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importance showed dry_sales and fresh_sales as top predictors</a:t>
            </a:r>
          </a:p>
          <a:p>
            <a:pPr algn="l" marL="492250" indent="-246125" lvl="1">
              <a:lnSpc>
                <a:spcPts val="3191"/>
              </a:lnSpc>
              <a:buFont typeface="Arial"/>
              <a:buChar char="•"/>
            </a:pPr>
            <a:r>
              <a:rPr lang="en-US" b="true" sz="22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Slight risk of overfitting due to near-perfect performance</a:t>
            </a:r>
          </a:p>
          <a:p>
            <a:pPr algn="l" marL="492250" indent="-246125" lvl="1">
              <a:lnSpc>
                <a:spcPts val="3191"/>
              </a:lnSpc>
              <a:buFont typeface="Arial"/>
              <a:buChar char="•"/>
            </a:pPr>
            <a:r>
              <a:rPr lang="en-US" b="true" sz="22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Lacked flexibility in handling class imbalance compared to XGBoost</a:t>
            </a:r>
          </a:p>
          <a:p>
            <a:pPr algn="l">
              <a:lnSpc>
                <a:spcPts val="2771"/>
              </a:lnSpc>
            </a:pPr>
          </a:p>
        </p:txBody>
      </p:sp>
    </p:spTree>
  </p:cSld>
  <p:clrMapOvr>
    <a:masterClrMapping/>
  </p:clrMapOvr>
  <p:transition spd="slow">
    <p:cover dir="ld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567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0192" y="192405"/>
            <a:ext cx="6486813" cy="5640166"/>
          </a:xfrm>
          <a:custGeom>
            <a:avLst/>
            <a:gdLst/>
            <a:ahLst/>
            <a:cxnLst/>
            <a:rect r="r" b="b" t="t" l="l"/>
            <a:pathLst>
              <a:path h="5640166" w="6486813">
                <a:moveTo>
                  <a:pt x="0" y="0"/>
                </a:moveTo>
                <a:lnTo>
                  <a:pt x="6486813" y="0"/>
                </a:lnTo>
                <a:lnTo>
                  <a:pt x="6486813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21513" y="1204916"/>
            <a:ext cx="7423327" cy="4096691"/>
          </a:xfrm>
          <a:custGeom>
            <a:avLst/>
            <a:gdLst/>
            <a:ahLst/>
            <a:cxnLst/>
            <a:rect r="r" b="b" t="t" l="l"/>
            <a:pathLst>
              <a:path h="4096691" w="7423327">
                <a:moveTo>
                  <a:pt x="0" y="0"/>
                </a:moveTo>
                <a:lnTo>
                  <a:pt x="7423327" y="0"/>
                </a:lnTo>
                <a:lnTo>
                  <a:pt x="7423327" y="4096691"/>
                </a:lnTo>
                <a:lnTo>
                  <a:pt x="0" y="4096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40914" y="5466773"/>
            <a:ext cx="8384524" cy="4391395"/>
          </a:xfrm>
          <a:custGeom>
            <a:avLst/>
            <a:gdLst/>
            <a:ahLst/>
            <a:cxnLst/>
            <a:rect r="r" b="b" t="t" l="l"/>
            <a:pathLst>
              <a:path h="4391395" w="8384524">
                <a:moveTo>
                  <a:pt x="0" y="0"/>
                </a:moveTo>
                <a:lnTo>
                  <a:pt x="8384525" y="0"/>
                </a:lnTo>
                <a:lnTo>
                  <a:pt x="8384525" y="4391395"/>
                </a:lnTo>
                <a:lnTo>
                  <a:pt x="0" y="4391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18007" y="259080"/>
            <a:ext cx="8104997" cy="7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5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KNN-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502" y="6208984"/>
            <a:ext cx="9688209" cy="3927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2250" indent="-246125" lvl="1">
              <a:lnSpc>
                <a:spcPts val="3191"/>
              </a:lnSpc>
              <a:buFont typeface="Arial"/>
              <a:buChar char="•"/>
            </a:pPr>
            <a:r>
              <a:rPr lang="en-US" b="true" sz="22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Ach</a:t>
            </a:r>
            <a:r>
              <a:rPr lang="en-US" b="true" sz="22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ieved 100% accuracy on both training and test data.</a:t>
            </a:r>
          </a:p>
          <a:p>
            <a:pPr algn="l" marL="492250" indent="-246125" lvl="1">
              <a:lnSpc>
                <a:spcPts val="3191"/>
              </a:lnSpc>
              <a:buFont typeface="Arial"/>
              <a:buChar char="•"/>
            </a:pPr>
            <a:r>
              <a:rPr lang="en-US" b="true" sz="22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All metrics (precision, recall, F1-score) are perfect but is typically unrealistic for real-world data.</a:t>
            </a:r>
          </a:p>
          <a:p>
            <a:pPr algn="l" marL="492250" indent="-246125" lvl="1">
              <a:lnSpc>
                <a:spcPts val="3191"/>
              </a:lnSpc>
              <a:buFont typeface="Arial"/>
              <a:buChar char="•"/>
            </a:pPr>
            <a:r>
              <a:rPr lang="en-US" b="true" sz="22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confusion matrix shows almost zero misclassifications across all classes.</a:t>
            </a:r>
          </a:p>
          <a:p>
            <a:pPr algn="l" marL="492250" indent="-246125" lvl="1">
              <a:lnSpc>
                <a:spcPts val="3191"/>
              </a:lnSpc>
              <a:buFont typeface="Arial"/>
              <a:buChar char="•"/>
            </a:pPr>
            <a:r>
              <a:rPr lang="en-US" b="true" sz="22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Error rate drops significantly at lower K values and stabilizes around K = 7.</a:t>
            </a:r>
          </a:p>
          <a:p>
            <a:pPr algn="l" marL="492250" indent="-246125" lvl="1">
              <a:lnSpc>
                <a:spcPts val="3191"/>
              </a:lnSpc>
              <a:buFont typeface="Arial"/>
              <a:buChar char="•"/>
            </a:pPr>
            <a:r>
              <a:rPr lang="en-US" b="true" sz="22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Despite strong performance, overfitting risk and scalability concerns make it less suitable for deployment.</a:t>
            </a:r>
          </a:p>
          <a:p>
            <a:pPr algn="l">
              <a:lnSpc>
                <a:spcPts val="2771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AE3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83" y="9121463"/>
            <a:ext cx="136837" cy="1368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49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3183" y="8824880"/>
            <a:ext cx="136837" cy="13683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496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3183" y="8528298"/>
            <a:ext cx="136837" cy="13683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496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12188882" y="4633139"/>
            <a:ext cx="6465816" cy="2436961"/>
            <a:chOff x="0" y="0"/>
            <a:chExt cx="1702931" cy="6418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02931" cy="641833"/>
            </a:xfrm>
            <a:custGeom>
              <a:avLst/>
              <a:gdLst/>
              <a:ahLst/>
              <a:cxnLst/>
              <a:rect r="r" b="b" t="t" l="l"/>
              <a:pathLst>
                <a:path h="641833" w="1702931">
                  <a:moveTo>
                    <a:pt x="64658" y="0"/>
                  </a:moveTo>
                  <a:lnTo>
                    <a:pt x="1638274" y="0"/>
                  </a:lnTo>
                  <a:cubicBezTo>
                    <a:pt x="1673983" y="0"/>
                    <a:pt x="1702931" y="28948"/>
                    <a:pt x="1702931" y="64658"/>
                  </a:cubicBezTo>
                  <a:lnTo>
                    <a:pt x="1702931" y="577176"/>
                  </a:lnTo>
                  <a:cubicBezTo>
                    <a:pt x="1702931" y="612885"/>
                    <a:pt x="1673983" y="641833"/>
                    <a:pt x="1638274" y="641833"/>
                  </a:cubicBezTo>
                  <a:lnTo>
                    <a:pt x="64658" y="641833"/>
                  </a:lnTo>
                  <a:cubicBezTo>
                    <a:pt x="28948" y="641833"/>
                    <a:pt x="0" y="612885"/>
                    <a:pt x="0" y="577176"/>
                  </a:cubicBezTo>
                  <a:lnTo>
                    <a:pt x="0" y="64658"/>
                  </a:lnTo>
                  <a:cubicBezTo>
                    <a:pt x="0" y="28948"/>
                    <a:pt x="28948" y="0"/>
                    <a:pt x="64658" y="0"/>
                  </a:cubicBezTo>
                  <a:close/>
                </a:path>
              </a:pathLst>
            </a:custGeom>
            <a:solidFill>
              <a:srgbClr val="31496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702931" cy="727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882536" y="613920"/>
            <a:ext cx="8295502" cy="88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0"/>
              </a:lnSpc>
            </a:pPr>
            <a:r>
              <a:rPr lang="en-US" b="true" sz="630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4380" y="2281878"/>
            <a:ext cx="16278144" cy="683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b="true" sz="2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KJ Marketing, a retail supermarket chain, wants to improve customer engagement by using</a:t>
            </a:r>
          </a:p>
          <a:p>
            <a:pPr algn="l">
              <a:lnSpc>
                <a:spcPts val="3640"/>
              </a:lnSpc>
            </a:pPr>
            <a:r>
              <a:rPr lang="en-US" b="true" sz="2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personalized marketing instead of traditional methods.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b="true" sz="2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Using sales data from 22 outlets, this project analyzes customer shopping habits and</a:t>
            </a:r>
          </a:p>
          <a:p>
            <a:pPr algn="l">
              <a:lnSpc>
                <a:spcPts val="3640"/>
              </a:lnSpc>
            </a:pPr>
            <a:r>
              <a:rPr lang="en-US" b="true" sz="2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groups them based on three product categories:</a:t>
            </a:r>
          </a:p>
          <a:p>
            <a:pPr algn="l">
              <a:lnSpc>
                <a:spcPts val="3640"/>
              </a:lnSpc>
            </a:pP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Dry Goods – Non-perishable items like snacks and grains.</a:t>
            </a:r>
          </a:p>
          <a:p>
            <a:pPr algn="l">
              <a:lnSpc>
                <a:spcPts val="3640"/>
              </a:lnSpc>
            </a:pP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Fresh Produce – Perishable items like fruits and dairy.</a:t>
            </a:r>
          </a:p>
          <a:p>
            <a:pPr algn="l">
              <a:lnSpc>
                <a:spcPts val="3640"/>
              </a:lnSpc>
            </a:pPr>
          </a:p>
          <a:p>
            <a:pPr algn="just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Luxury Items – High-end products with premium quality.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b="true" sz="2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goal is to use customer data to create better marketing strategies and boost business growth.</a:t>
            </a:r>
          </a:p>
          <a:p>
            <a:pPr algn="l">
              <a:lnSpc>
                <a:spcPts val="3640"/>
              </a:lnSpc>
            </a:pPr>
          </a:p>
        </p:txBody>
      </p:sp>
    </p:spTree>
  </p:cSld>
  <p:clrMapOvr>
    <a:masterClrMapping/>
  </p:clrMapOvr>
  <p:transition spd="slow">
    <p:cover dir="ld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61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9273" y="163830"/>
            <a:ext cx="6753347" cy="6448893"/>
          </a:xfrm>
          <a:custGeom>
            <a:avLst/>
            <a:gdLst/>
            <a:ahLst/>
            <a:cxnLst/>
            <a:rect r="r" b="b" t="t" l="l"/>
            <a:pathLst>
              <a:path h="6448893" w="6753347">
                <a:moveTo>
                  <a:pt x="0" y="0"/>
                </a:moveTo>
                <a:lnTo>
                  <a:pt x="6753347" y="0"/>
                </a:lnTo>
                <a:lnTo>
                  <a:pt x="6753347" y="6448893"/>
                </a:lnTo>
                <a:lnTo>
                  <a:pt x="0" y="6448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9273" y="6686189"/>
            <a:ext cx="7049347" cy="3436557"/>
          </a:xfrm>
          <a:custGeom>
            <a:avLst/>
            <a:gdLst/>
            <a:ahLst/>
            <a:cxnLst/>
            <a:rect r="r" b="b" t="t" l="l"/>
            <a:pathLst>
              <a:path h="3436557" w="7049347">
                <a:moveTo>
                  <a:pt x="0" y="0"/>
                </a:moveTo>
                <a:lnTo>
                  <a:pt x="7049347" y="0"/>
                </a:lnTo>
                <a:lnTo>
                  <a:pt x="7049347" y="3436557"/>
                </a:lnTo>
                <a:lnTo>
                  <a:pt x="0" y="34365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08979" y="5595516"/>
            <a:ext cx="7876671" cy="4307836"/>
          </a:xfrm>
          <a:custGeom>
            <a:avLst/>
            <a:gdLst/>
            <a:ahLst/>
            <a:cxnLst/>
            <a:rect r="r" b="b" t="t" l="l"/>
            <a:pathLst>
              <a:path h="4307836" w="7876671">
                <a:moveTo>
                  <a:pt x="0" y="0"/>
                </a:moveTo>
                <a:lnTo>
                  <a:pt x="7876672" y="0"/>
                </a:lnTo>
                <a:lnTo>
                  <a:pt x="7876672" y="4307836"/>
                </a:lnTo>
                <a:lnTo>
                  <a:pt x="0" y="4307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18007" y="259080"/>
            <a:ext cx="8104997" cy="7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5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LightGBM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72620" y="1668168"/>
            <a:ext cx="10995772" cy="3927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2250" indent="-246125" lvl="1">
              <a:lnSpc>
                <a:spcPts val="3191"/>
              </a:lnSpc>
              <a:buFont typeface="Arial"/>
              <a:buChar char="•"/>
            </a:pPr>
            <a:r>
              <a:rPr lang="en-US" b="true" sz="22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Accuracy: Ach</a:t>
            </a:r>
            <a:r>
              <a:rPr lang="en-US" b="true" sz="22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ieved a decent training accuracy of 92%.</a:t>
            </a:r>
          </a:p>
          <a:p>
            <a:pPr algn="l" marL="492250" indent="-246125" lvl="1">
              <a:lnSpc>
                <a:spcPts val="3191"/>
              </a:lnSpc>
              <a:buFont typeface="Arial"/>
              <a:buChar char="•"/>
            </a:pPr>
            <a:r>
              <a:rPr lang="en-US" b="true" sz="22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Recall: Some classes (like Class 5) had lower recall, indicating weaker performance on minority groups.</a:t>
            </a:r>
          </a:p>
          <a:p>
            <a:pPr algn="l" marL="492250" indent="-246125" lvl="1">
              <a:lnSpc>
                <a:spcPts val="3191"/>
              </a:lnSpc>
              <a:buFont typeface="Arial"/>
              <a:buChar char="•"/>
            </a:pPr>
            <a:r>
              <a:rPr lang="en-US" b="true" sz="22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Precision &amp; F1-score: Overall good, but not as high or balanced as Random Forest or XGBoost.</a:t>
            </a:r>
          </a:p>
          <a:p>
            <a:pPr algn="l" marL="492250" indent="-246125" lvl="1">
              <a:lnSpc>
                <a:spcPts val="3191"/>
              </a:lnSpc>
              <a:buFont typeface="Arial"/>
              <a:buChar char="•"/>
            </a:pPr>
            <a:r>
              <a:rPr lang="en-US" b="true" sz="22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Importance: luxury_sales was the most influential feature, followed by fresh_sales.</a:t>
            </a:r>
          </a:p>
          <a:p>
            <a:pPr algn="l" marL="492250" indent="-246125" lvl="1">
              <a:lnSpc>
                <a:spcPts val="3191"/>
              </a:lnSpc>
              <a:buFont typeface="Arial"/>
              <a:buChar char="•"/>
            </a:pPr>
            <a:r>
              <a:rPr lang="en-US" b="true" sz="22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Conclusion: Fast and scalable model, but not selected due to slightly lower class-wise performance and sensitivity to imbalance.</a:t>
            </a:r>
          </a:p>
          <a:p>
            <a:pPr algn="l">
              <a:lnSpc>
                <a:spcPts val="2771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40936" y="4889116"/>
            <a:ext cx="7985701" cy="5061192"/>
          </a:xfrm>
          <a:custGeom>
            <a:avLst/>
            <a:gdLst/>
            <a:ahLst/>
            <a:cxnLst/>
            <a:rect r="r" b="b" t="t" l="l"/>
            <a:pathLst>
              <a:path h="5061192" w="7985701">
                <a:moveTo>
                  <a:pt x="0" y="0"/>
                </a:moveTo>
                <a:lnTo>
                  <a:pt x="7985702" y="0"/>
                </a:lnTo>
                <a:lnTo>
                  <a:pt x="7985702" y="5061191"/>
                </a:lnTo>
                <a:lnTo>
                  <a:pt x="0" y="5061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5552" y="168757"/>
            <a:ext cx="6782848" cy="6003367"/>
          </a:xfrm>
          <a:custGeom>
            <a:avLst/>
            <a:gdLst/>
            <a:ahLst/>
            <a:cxnLst/>
            <a:rect r="r" b="b" t="t" l="l"/>
            <a:pathLst>
              <a:path h="6003367" w="6782848">
                <a:moveTo>
                  <a:pt x="0" y="0"/>
                </a:moveTo>
                <a:lnTo>
                  <a:pt x="6782848" y="0"/>
                </a:lnTo>
                <a:lnTo>
                  <a:pt x="6782848" y="6003368"/>
                </a:lnTo>
                <a:lnTo>
                  <a:pt x="0" y="6003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73081" y="7190154"/>
            <a:ext cx="3940670" cy="2034648"/>
          </a:xfrm>
          <a:custGeom>
            <a:avLst/>
            <a:gdLst/>
            <a:ahLst/>
            <a:cxnLst/>
            <a:rect r="r" b="b" t="t" l="l"/>
            <a:pathLst>
              <a:path h="2034648" w="3940670">
                <a:moveTo>
                  <a:pt x="0" y="0"/>
                </a:moveTo>
                <a:lnTo>
                  <a:pt x="3940670" y="0"/>
                </a:lnTo>
                <a:lnTo>
                  <a:pt x="3940670" y="2034649"/>
                </a:lnTo>
                <a:lnTo>
                  <a:pt x="0" y="2034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5552" y="6318387"/>
            <a:ext cx="5120344" cy="3778183"/>
          </a:xfrm>
          <a:custGeom>
            <a:avLst/>
            <a:gdLst/>
            <a:ahLst/>
            <a:cxnLst/>
            <a:rect r="r" b="b" t="t" l="l"/>
            <a:pathLst>
              <a:path h="3778183" w="5120344">
                <a:moveTo>
                  <a:pt x="0" y="0"/>
                </a:moveTo>
                <a:lnTo>
                  <a:pt x="5120344" y="0"/>
                </a:lnTo>
                <a:lnTo>
                  <a:pt x="5120344" y="3778183"/>
                </a:lnTo>
                <a:lnTo>
                  <a:pt x="0" y="3778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51722" y="1240314"/>
            <a:ext cx="11080525" cy="408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7019" indent="-278509" lvl="1">
              <a:lnSpc>
                <a:spcPts val="3611"/>
              </a:lnSpc>
              <a:buFont typeface="Arial"/>
              <a:buChar char="•"/>
            </a:pPr>
            <a:r>
              <a:rPr lang="en-US" b="true" sz="25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Balanced performance: Achieved 95.23% validation accuracy</a:t>
            </a:r>
          </a:p>
          <a:p>
            <a:pPr algn="l" marL="557019" indent="-278509" lvl="1">
              <a:lnSpc>
                <a:spcPts val="3611"/>
              </a:lnSpc>
              <a:buFont typeface="Arial"/>
              <a:buChar char="•"/>
            </a:pPr>
            <a:r>
              <a:rPr lang="en-US" b="true" sz="25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Improved recall on minority clusters using SMOTE (equal distribution across all classes)</a:t>
            </a:r>
          </a:p>
          <a:p>
            <a:pPr algn="l" marL="557019" indent="-278509" lvl="1">
              <a:lnSpc>
                <a:spcPts val="3611"/>
              </a:lnSpc>
              <a:buFont typeface="Arial"/>
              <a:buChar char="•"/>
            </a:pPr>
            <a:r>
              <a:rPr lang="en-US" b="true" sz="25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Overall</a:t>
            </a:r>
            <a:r>
              <a:rPr lang="en-US" b="true" sz="25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model is more fair and generalizable</a:t>
            </a:r>
          </a:p>
          <a:p>
            <a:pPr algn="l" marL="557019" indent="-278509" lvl="1">
              <a:lnSpc>
                <a:spcPts val="3611"/>
              </a:lnSpc>
              <a:buFont typeface="Arial"/>
              <a:buChar char="•"/>
            </a:pPr>
            <a:r>
              <a:rPr lang="en-US" b="true" sz="25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featu</a:t>
            </a:r>
            <a:r>
              <a:rPr lang="en-US" b="true" sz="25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 influencing predictions: dry_sales, fresh_sales, and luxury_sales</a:t>
            </a:r>
          </a:p>
          <a:p>
            <a:pPr algn="l" marL="557019" indent="-278509" lvl="1">
              <a:lnSpc>
                <a:spcPts val="3611"/>
              </a:lnSpc>
              <a:buFont typeface="Arial"/>
              <a:buChar char="•"/>
            </a:pPr>
            <a:r>
              <a:rPr lang="en-US" b="true" sz="25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Selected for final deployment due to strong generalization and business alignment</a:t>
            </a:r>
          </a:p>
          <a:p>
            <a:pPr algn="l">
              <a:lnSpc>
                <a:spcPts val="347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398614" y="248031"/>
            <a:ext cx="10518329" cy="7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5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Final Model – XGBoost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20300" y="1086211"/>
            <a:ext cx="6244935" cy="5514395"/>
          </a:xfrm>
          <a:custGeom>
            <a:avLst/>
            <a:gdLst/>
            <a:ahLst/>
            <a:cxnLst/>
            <a:rect r="r" b="b" t="t" l="l"/>
            <a:pathLst>
              <a:path h="5514395" w="6244935">
                <a:moveTo>
                  <a:pt x="0" y="0"/>
                </a:moveTo>
                <a:lnTo>
                  <a:pt x="6244934" y="0"/>
                </a:lnTo>
                <a:lnTo>
                  <a:pt x="6244934" y="5514395"/>
                </a:lnTo>
                <a:lnTo>
                  <a:pt x="0" y="551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15769" y="1070420"/>
            <a:ext cx="6240702" cy="5530186"/>
          </a:xfrm>
          <a:custGeom>
            <a:avLst/>
            <a:gdLst/>
            <a:ahLst/>
            <a:cxnLst/>
            <a:rect r="r" b="b" t="t" l="l"/>
            <a:pathLst>
              <a:path h="5530186" w="6240702">
                <a:moveTo>
                  <a:pt x="0" y="0"/>
                </a:moveTo>
                <a:lnTo>
                  <a:pt x="6240702" y="0"/>
                </a:lnTo>
                <a:lnTo>
                  <a:pt x="6240702" y="5530186"/>
                </a:lnTo>
                <a:lnTo>
                  <a:pt x="0" y="5530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83626" y="6731337"/>
            <a:ext cx="5323658" cy="3282008"/>
          </a:xfrm>
          <a:custGeom>
            <a:avLst/>
            <a:gdLst/>
            <a:ahLst/>
            <a:cxnLst/>
            <a:rect r="r" b="b" t="t" l="l"/>
            <a:pathLst>
              <a:path h="3282008" w="5323658">
                <a:moveTo>
                  <a:pt x="0" y="0"/>
                </a:moveTo>
                <a:lnTo>
                  <a:pt x="5323659" y="0"/>
                </a:lnTo>
                <a:lnTo>
                  <a:pt x="5323659" y="3282008"/>
                </a:lnTo>
                <a:lnTo>
                  <a:pt x="0" y="3282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2313" y="6731337"/>
            <a:ext cx="5657961" cy="3300477"/>
          </a:xfrm>
          <a:custGeom>
            <a:avLst/>
            <a:gdLst/>
            <a:ahLst/>
            <a:cxnLst/>
            <a:rect r="r" b="b" t="t" l="l"/>
            <a:pathLst>
              <a:path h="3300477" w="5657961">
                <a:moveTo>
                  <a:pt x="0" y="0"/>
                </a:moveTo>
                <a:lnTo>
                  <a:pt x="5657961" y="0"/>
                </a:lnTo>
                <a:lnTo>
                  <a:pt x="5657961" y="3300477"/>
                </a:lnTo>
                <a:lnTo>
                  <a:pt x="0" y="3300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0300" y="318907"/>
            <a:ext cx="14447401" cy="459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5"/>
              </a:lnSpc>
              <a:spcBef>
                <a:spcPct val="0"/>
              </a:spcBef>
            </a:pPr>
            <a:r>
              <a:rPr lang="en-US" b="true" sz="328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XGBoost comparison (imbalanced data, class weights, and SMOTE)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32654" y="7000397"/>
            <a:ext cx="6338592" cy="3012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0661" indent="-235330" lvl="1">
              <a:lnSpc>
                <a:spcPts val="3051"/>
              </a:lnSpc>
              <a:buFont typeface="Arial"/>
              <a:buChar char="•"/>
            </a:pPr>
            <a:r>
              <a:rPr lang="en-US" b="true" sz="21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Imbalanced Data: Struggled with minority class predictions (e.g., class 4 and 5</a:t>
            </a:r>
            <a:r>
              <a:rPr lang="en-US" b="true" sz="21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had</a:t>
            </a:r>
            <a:r>
              <a:rPr lang="en-US" b="true" sz="21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high misclassification).</a:t>
            </a:r>
          </a:p>
          <a:p>
            <a:pPr algn="l">
              <a:lnSpc>
                <a:spcPts val="3051"/>
              </a:lnSpc>
            </a:pPr>
          </a:p>
          <a:p>
            <a:pPr algn="l" marL="470661" indent="-235330" lvl="1">
              <a:lnSpc>
                <a:spcPts val="3051"/>
              </a:lnSpc>
              <a:buFont typeface="Arial"/>
              <a:buChar char="•"/>
            </a:pPr>
            <a:r>
              <a:rPr lang="en-US" b="true" sz="21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SMOTE: Provided the best overall balance, significantly improving recall for underrepresented classes</a:t>
            </a:r>
          </a:p>
          <a:p>
            <a:pPr algn="l">
              <a:lnSpc>
                <a:spcPts val="2911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EAE3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83" y="9121463"/>
            <a:ext cx="136837" cy="1368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49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3183" y="8824880"/>
            <a:ext cx="136837" cy="13683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496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3183" y="8528298"/>
            <a:ext cx="136837" cy="13683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496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94801" y="2600631"/>
            <a:ext cx="16698397" cy="7182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3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•How KJ Marke</a:t>
            </a:r>
            <a:r>
              <a:rPr lang="en-US" b="true" sz="3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ting Can Leverage This Model:</a:t>
            </a:r>
          </a:p>
          <a:p>
            <a:pPr algn="l">
              <a:lnSpc>
                <a:spcPts val="5183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Personalized marketing – Target promotions based on cluster spending habits</a:t>
            </a:r>
          </a:p>
          <a:p>
            <a:pPr algn="l">
              <a:lnSpc>
                <a:spcPts val="5183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Optimized resource allocation – Focus budget on high-value clusters</a:t>
            </a:r>
          </a:p>
          <a:p>
            <a:pPr algn="l">
              <a:lnSpc>
                <a:spcPts val="5183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Product assortment decisions – Stock stores based on location-wise demand</a:t>
            </a:r>
          </a:p>
          <a:p>
            <a:pPr algn="l">
              <a:lnSpc>
                <a:spcPts val="5183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Predict future trends – Use ongoing data to improve segmentation</a:t>
            </a:r>
          </a:p>
          <a:p>
            <a:pPr algn="l">
              <a:lnSpc>
                <a:spcPts val="5183"/>
              </a:lnSpc>
              <a:spcBef>
                <a:spcPct val="0"/>
              </a:spcBef>
            </a:pPr>
          </a:p>
          <a:p>
            <a:pPr algn="l">
              <a:lnSpc>
                <a:spcPts val="5183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Next Steps:</a:t>
            </a:r>
          </a:p>
          <a:p>
            <a:pPr algn="l" marL="690871" indent="-345435" lvl="1">
              <a:lnSpc>
                <a:spcPts val="5183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Deploy the model in real-time customer segmentation</a:t>
            </a:r>
          </a:p>
          <a:p>
            <a:pPr algn="l" marL="690871" indent="-345435" lvl="1">
              <a:lnSpc>
                <a:spcPts val="5183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Integrate findings with marketing automation tools</a:t>
            </a:r>
          </a:p>
          <a:p>
            <a:pPr algn="l" marL="690871" indent="-345435" lvl="1">
              <a:lnSpc>
                <a:spcPts val="518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Continuously refine model based on new data</a:t>
            </a:r>
          </a:p>
          <a:p>
            <a:pPr algn="ctr">
              <a:lnSpc>
                <a:spcPts val="518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755905" y="714626"/>
            <a:ext cx="9723696" cy="142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519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Str</a:t>
            </a:r>
            <a:r>
              <a:rPr lang="en-US" b="true" sz="519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ategic Business Recommendations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5578"/>
            <a:ext cx="15946874" cy="3805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0"/>
              </a:lnSpc>
              <a:spcBef>
                <a:spcPct val="0"/>
              </a:spcBef>
            </a:pPr>
            <a:r>
              <a:rPr lang="en-US" b="true" sz="28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Personalized Marke</a:t>
            </a:r>
            <a:r>
              <a:rPr lang="en-US" b="true" sz="28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ting Campaigns</a:t>
            </a:r>
          </a:p>
          <a:p>
            <a:pPr algn="l">
              <a:lnSpc>
                <a:spcPts val="4316"/>
              </a:lnSpc>
              <a:spcBef>
                <a:spcPct val="0"/>
              </a:spcBef>
            </a:pPr>
            <a:r>
              <a:rPr lang="en-US" b="true" sz="26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Tailor promotions and product recommendations based on cluster-specific spending habits:</a:t>
            </a:r>
          </a:p>
          <a:p>
            <a:pPr algn="l" marL="575284" indent="-287642" lvl="1">
              <a:lnSpc>
                <a:spcPts val="431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Cluster 1 &amp; 4: High spenders on dry_sales – promote bulk or loyalty discounts.</a:t>
            </a:r>
          </a:p>
          <a:p>
            <a:pPr algn="l" marL="575284" indent="-287642" lvl="1">
              <a:lnSpc>
                <a:spcPts val="431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Cluster 3 &amp; 5: Balance spending across all categories – ideal for cross-selling.</a:t>
            </a:r>
          </a:p>
          <a:p>
            <a:pPr algn="l" marL="575284" indent="-287642" lvl="1">
              <a:lnSpc>
                <a:spcPts val="4316"/>
              </a:lnSpc>
              <a:buFont typeface="Arial"/>
              <a:buChar char="•"/>
            </a:pPr>
            <a:r>
              <a:rPr lang="en-US" b="true" sz="26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Cluster 2:</a:t>
            </a:r>
            <a:r>
              <a:rPr lang="en-US" b="true" sz="26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Heavy fresh_sales buyers – use freshness and seasonal campaigns.</a:t>
            </a:r>
          </a:p>
          <a:p>
            <a:pPr algn="l" marL="575284" indent="-287642" lvl="1">
              <a:lnSpc>
                <a:spcPts val="431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Cluster 6: Strong luxury preference – ideal for premium product upselling.</a:t>
            </a:r>
          </a:p>
          <a:p>
            <a:pPr algn="ctr">
              <a:lnSpc>
                <a:spcPts val="4316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264161" y="3674587"/>
            <a:ext cx="10814298" cy="6448025"/>
          </a:xfrm>
          <a:custGeom>
            <a:avLst/>
            <a:gdLst/>
            <a:ahLst/>
            <a:cxnLst/>
            <a:rect r="r" b="b" t="t" l="l"/>
            <a:pathLst>
              <a:path h="6448025" w="10814298">
                <a:moveTo>
                  <a:pt x="0" y="0"/>
                </a:moveTo>
                <a:lnTo>
                  <a:pt x="10814298" y="0"/>
                </a:lnTo>
                <a:lnTo>
                  <a:pt x="10814298" y="6448025"/>
                </a:lnTo>
                <a:lnTo>
                  <a:pt x="0" y="6448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d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F80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5578"/>
            <a:ext cx="14326791" cy="341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0"/>
              </a:lnSpc>
              <a:spcBef>
                <a:spcPct val="0"/>
              </a:spcBef>
            </a:pPr>
            <a:r>
              <a:rPr lang="en-US" b="true" sz="28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</a:t>
            </a:r>
            <a:r>
              <a:rPr lang="en-US" b="true" sz="28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</a:t>
            </a:r>
            <a:r>
              <a:rPr lang="en-US" b="true" sz="28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ty-wise Campaign</a:t>
            </a:r>
            <a:r>
              <a:rPr lang="en-US" b="true" sz="28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Targeting</a:t>
            </a:r>
          </a:p>
          <a:p>
            <a:pPr algn="l">
              <a:lnSpc>
                <a:spcPts val="4640"/>
              </a:lnSpc>
              <a:spcBef>
                <a:spcPct val="0"/>
              </a:spcBef>
            </a:pPr>
            <a:r>
              <a:rPr lang="en-US" b="true" sz="28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Use the city-wise cluster distribution to launch location-specific promotions:</a:t>
            </a:r>
          </a:p>
          <a:p>
            <a:pPr algn="l" marL="618463" indent="-309231" lvl="1">
              <a:lnSpc>
                <a:spcPts val="46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Focus luxury product ads in cities with a higher concentration of Cluster 6.</a:t>
            </a:r>
          </a:p>
          <a:p>
            <a:pPr algn="l" marL="618463" indent="-309231" lvl="1">
              <a:lnSpc>
                <a:spcPts val="4640"/>
              </a:lnSpc>
              <a:buFont typeface="Arial"/>
              <a:buChar char="•"/>
            </a:pPr>
            <a:r>
              <a:rPr lang="en-US" b="true" sz="28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Run dry goods bundles in areas dominated by Clusters 1</a:t>
            </a:r>
            <a:r>
              <a:rPr lang="en-US" b="true" sz="28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and 4.</a:t>
            </a:r>
          </a:p>
          <a:p>
            <a:pPr algn="l" marL="618463" indent="-309231" lvl="1">
              <a:lnSpc>
                <a:spcPts val="46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Rebalance store inventory based on dominant c</a:t>
            </a:r>
            <a:r>
              <a:rPr lang="en-US" b="true" sz="28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lusters in each outlet city.</a:t>
            </a:r>
          </a:p>
          <a:p>
            <a:pPr algn="ctr">
              <a:lnSpc>
                <a:spcPts val="4316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35741" y="3510911"/>
            <a:ext cx="17616518" cy="5747389"/>
          </a:xfrm>
          <a:custGeom>
            <a:avLst/>
            <a:gdLst/>
            <a:ahLst/>
            <a:cxnLst/>
            <a:rect r="r" b="b" t="t" l="l"/>
            <a:pathLst>
              <a:path h="5747389" w="17616518">
                <a:moveTo>
                  <a:pt x="0" y="0"/>
                </a:moveTo>
                <a:lnTo>
                  <a:pt x="17616518" y="0"/>
                </a:lnTo>
                <a:lnTo>
                  <a:pt x="17616518" y="5747389"/>
                </a:lnTo>
                <a:lnTo>
                  <a:pt x="0" y="5747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4961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2312" y="722810"/>
            <a:ext cx="15592782" cy="283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0"/>
              </a:lnSpc>
              <a:spcBef>
                <a:spcPct val="0"/>
              </a:spcBef>
            </a:pPr>
            <a:r>
              <a:rPr lang="en-US" b="true" sz="28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Inform</a:t>
            </a:r>
            <a:r>
              <a:rPr lang="en-US" b="true" sz="28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 P</a:t>
            </a:r>
            <a:r>
              <a:rPr lang="en-US" b="true" sz="28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roduct Mix Decisions</a:t>
            </a:r>
          </a:p>
          <a:p>
            <a:pPr algn="l">
              <a:lnSpc>
                <a:spcPts val="4640"/>
              </a:lnSpc>
              <a:spcBef>
                <a:spcPct val="0"/>
              </a:spcBef>
            </a:pPr>
            <a:r>
              <a:rPr lang="en-US" b="true" sz="28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Adjust product assortment across stores:</a:t>
            </a:r>
          </a:p>
          <a:p>
            <a:pPr algn="l" marL="618463" indent="-309231" lvl="1">
              <a:lnSpc>
                <a:spcPts val="46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</a:t>
            </a:r>
            <a:r>
              <a:rPr lang="en-US" b="true" sz="28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utlet locations with more Cluster 2 members should stock more fresh products.</a:t>
            </a:r>
          </a:p>
          <a:p>
            <a:pPr algn="l" marL="618463" indent="-309231" lvl="1">
              <a:lnSpc>
                <a:spcPts val="46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Prioritize luxury products in Cluster 6</a:t>
            </a:r>
            <a:r>
              <a:rPr lang="en-US" b="true" sz="28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areas and promotiona</a:t>
            </a:r>
            <a:r>
              <a:rPr lang="en-US" b="true" sz="28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 bundles in Cluster 3.</a:t>
            </a:r>
          </a:p>
          <a:p>
            <a:pPr algn="ctr">
              <a:lnSpc>
                <a:spcPts val="4316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742312" y="3840841"/>
            <a:ext cx="15134570" cy="214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6"/>
              </a:lnSpc>
              <a:spcBef>
                <a:spcPct val="0"/>
              </a:spcBef>
            </a:pPr>
            <a:r>
              <a:rPr lang="en-US" b="true" sz="26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</a:t>
            </a:r>
            <a:r>
              <a:rPr lang="en-US" b="true" sz="26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redict Future</a:t>
            </a:r>
            <a:r>
              <a:rPr lang="en-US" b="true" sz="26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Trend</a:t>
            </a:r>
            <a:r>
              <a:rPr lang="en-US" b="true" sz="26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</a:p>
          <a:p>
            <a:pPr algn="l" marL="575284" indent="-287642" lvl="1">
              <a:lnSpc>
                <a:spcPts val="4316"/>
              </a:lnSpc>
              <a:buFont typeface="Arial"/>
              <a:buChar char="•"/>
            </a:pPr>
            <a:r>
              <a:rPr lang="en-US" b="true" sz="26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 retraining the model on new data, the business can track evolving cluster behavior and spot emerging patterns (e.g., growth in luxury interest or seasonal shifts).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1418" y="6495927"/>
            <a:ext cx="15134570" cy="214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6"/>
              </a:lnSpc>
            </a:pPr>
            <a:r>
              <a:rPr lang="en-US" sz="266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</a:t>
            </a:r>
            <a:r>
              <a:rPr lang="en-US" b="true" sz="26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 Resource</a:t>
            </a:r>
            <a:r>
              <a:rPr lang="en-US" b="true" sz="26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Allocation</a:t>
            </a:r>
          </a:p>
          <a:p>
            <a:pPr algn="l" marL="575284" indent="-287642" lvl="1">
              <a:lnSpc>
                <a:spcPts val="4316"/>
              </a:lnSpc>
              <a:buFont typeface="Arial"/>
              <a:buChar char="•"/>
            </a:pPr>
            <a:r>
              <a:rPr lang="en-US" b="true" sz="26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Allocate marketing budgets and loyalty programs toward clusters that generate the highest total revenue and customer volume (e.g., Clusters 1 &amp; 6). This maximizes ROI on promotions.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314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41070" y="1863211"/>
            <a:ext cx="464345" cy="46434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617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32547" lIns="32547" bIns="32547" rIns="32547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25625" y="3252261"/>
            <a:ext cx="1323675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</a:t>
            </a:r>
            <a:r>
              <a:rPr lang="en-US" b="true" sz="54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hank you!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61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26195" y="1896111"/>
            <a:ext cx="11500131" cy="7234308"/>
          </a:xfrm>
          <a:custGeom>
            <a:avLst/>
            <a:gdLst/>
            <a:ahLst/>
            <a:cxnLst/>
            <a:rect r="r" b="b" t="t" l="l"/>
            <a:pathLst>
              <a:path h="7234308" w="11500131">
                <a:moveTo>
                  <a:pt x="0" y="0"/>
                </a:moveTo>
                <a:lnTo>
                  <a:pt x="11500132" y="0"/>
                </a:lnTo>
                <a:lnTo>
                  <a:pt x="11500132" y="7234308"/>
                </a:lnTo>
                <a:lnTo>
                  <a:pt x="0" y="7234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55905" y="714626"/>
            <a:ext cx="9723696" cy="142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519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Workl</a:t>
            </a:r>
            <a:r>
              <a:rPr lang="en-US" b="true" sz="519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oad Martix</a:t>
            </a:r>
          </a:p>
          <a:p>
            <a:pPr algn="ctr">
              <a:lnSpc>
                <a:spcPts val="5615"/>
              </a:lnSpc>
            </a:pPr>
          </a:p>
        </p:txBody>
      </p:sp>
    </p:spTree>
  </p:cSld>
  <p:clrMapOvr>
    <a:masterClrMapping/>
  </p:clrMapOvr>
  <p:transition spd="slow">
    <p:cover dir="l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F80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83" y="9121463"/>
            <a:ext cx="136837" cy="1368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3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3183" y="8824880"/>
            <a:ext cx="136837" cy="13683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3D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3183" y="8528298"/>
            <a:ext cx="136837" cy="13683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3D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849496" y="427264"/>
            <a:ext cx="10460352" cy="142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51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Resea</a:t>
            </a:r>
            <a:r>
              <a:rPr lang="en-US" b="true" sz="51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rch Overview &amp; Data Exploration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421386" y="-6336996"/>
            <a:ext cx="7954360" cy="795436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675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1421386" y="-6336996"/>
            <a:ext cx="7954360" cy="795436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>
                <a:alphaModFix amt="13000"/>
              </a:blip>
              <a:stretch>
                <a:fillRect l="-16666" t="0" r="-16666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428816" y="1385192"/>
            <a:ext cx="464345" cy="4643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675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32547" lIns="32547" bIns="32547" rIns="32547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83519" y="9401106"/>
            <a:ext cx="464345" cy="4643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675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32547" lIns="32547" bIns="32547" rIns="32547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813417" y="5375672"/>
            <a:ext cx="7330583" cy="4489778"/>
          </a:xfrm>
          <a:custGeom>
            <a:avLst/>
            <a:gdLst/>
            <a:ahLst/>
            <a:cxnLst/>
            <a:rect r="r" b="b" t="t" l="l"/>
            <a:pathLst>
              <a:path h="4489778" w="7330583">
                <a:moveTo>
                  <a:pt x="0" y="0"/>
                </a:moveTo>
                <a:lnTo>
                  <a:pt x="7330583" y="0"/>
                </a:lnTo>
                <a:lnTo>
                  <a:pt x="7330583" y="4489778"/>
                </a:lnTo>
                <a:lnTo>
                  <a:pt x="0" y="4489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355808" y="5375672"/>
            <a:ext cx="7099567" cy="4476170"/>
          </a:xfrm>
          <a:custGeom>
            <a:avLst/>
            <a:gdLst/>
            <a:ahLst/>
            <a:cxnLst/>
            <a:rect r="r" b="b" t="t" l="l"/>
            <a:pathLst>
              <a:path h="4476170" w="7099567">
                <a:moveTo>
                  <a:pt x="0" y="0"/>
                </a:moveTo>
                <a:lnTo>
                  <a:pt x="7099567" y="0"/>
                </a:lnTo>
                <a:lnTo>
                  <a:pt x="7099567" y="4476171"/>
                </a:lnTo>
                <a:lnTo>
                  <a:pt x="0" y="4476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250194" y="1894517"/>
            <a:ext cx="16642967" cy="3454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25"/>
              </a:lnSpc>
            </a:pPr>
            <a:r>
              <a:rPr lang="en-US" b="true" sz="242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•Obj</a:t>
            </a:r>
            <a:r>
              <a:rPr lang="en-US" b="true" sz="242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ective:                                    Segment customers for target</a:t>
            </a:r>
            <a:r>
              <a:rPr lang="en-US" b="true" sz="242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 marketing using data science techniques.</a:t>
            </a:r>
          </a:p>
          <a:p>
            <a:pPr algn="just">
              <a:lnSpc>
                <a:spcPts val="4725"/>
              </a:lnSpc>
            </a:pPr>
            <a:r>
              <a:rPr lang="en-US" b="true" sz="242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•Dataset Overview:                     774,155 records (Train) &amp; 40 749 records (Test)</a:t>
            </a:r>
          </a:p>
          <a:p>
            <a:pPr algn="just">
              <a:lnSpc>
                <a:spcPts val="4725"/>
              </a:lnSpc>
            </a:pPr>
            <a:r>
              <a:rPr lang="en-US" b="true" sz="242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•Key Features:                              luxu</a:t>
            </a:r>
            <a:r>
              <a:rPr lang="en-US" b="true" sz="242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ry_sales, fresh_sales, dry_sales, outlet_city, customer_ID</a:t>
            </a:r>
          </a:p>
          <a:p>
            <a:pPr algn="just">
              <a:lnSpc>
                <a:spcPts val="4725"/>
              </a:lnSpc>
            </a:pPr>
            <a:r>
              <a:rPr lang="en-US" b="true" sz="242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•E</a:t>
            </a:r>
            <a:r>
              <a:rPr lang="en-US" b="true" sz="242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xploratory Data Insights:      Data had missing values, duplicat</a:t>
            </a:r>
            <a:r>
              <a:rPr lang="en-US" b="true" sz="242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es, and outliers</a:t>
            </a:r>
          </a:p>
          <a:p>
            <a:pPr algn="just">
              <a:lnSpc>
                <a:spcPts val="4725"/>
              </a:lnSpc>
            </a:pPr>
            <a:r>
              <a:rPr lang="en-US" b="true" sz="242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                                       </a:t>
            </a:r>
            <a:r>
              <a:rPr lang="en-US" b="true" sz="242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Sales features were right-skewed with extreme values</a:t>
            </a:r>
          </a:p>
          <a:p>
            <a:pPr algn="l">
              <a:lnSpc>
                <a:spcPts val="3392"/>
              </a:lnSpc>
            </a:pPr>
          </a:p>
        </p:txBody>
      </p:sp>
    </p:spTree>
  </p:cSld>
  <p:clrMapOvr>
    <a:masterClrMapping/>
  </p:clrMapOvr>
  <p:transition spd="slow">
    <p:cover dir="l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792" y="-870751"/>
            <a:ext cx="2585088" cy="258508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80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32547" lIns="32547" bIns="32547" rIns="32547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61429" y="365593"/>
            <a:ext cx="8475085" cy="4777829"/>
          </a:xfrm>
          <a:custGeom>
            <a:avLst/>
            <a:gdLst/>
            <a:ahLst/>
            <a:cxnLst/>
            <a:rect r="r" b="b" t="t" l="l"/>
            <a:pathLst>
              <a:path h="4777829" w="8475085">
                <a:moveTo>
                  <a:pt x="0" y="0"/>
                </a:moveTo>
                <a:lnTo>
                  <a:pt x="8475085" y="0"/>
                </a:lnTo>
                <a:lnTo>
                  <a:pt x="8475085" y="4777829"/>
                </a:lnTo>
                <a:lnTo>
                  <a:pt x="0" y="4777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7357" y="421793"/>
            <a:ext cx="8526643" cy="4721629"/>
          </a:xfrm>
          <a:custGeom>
            <a:avLst/>
            <a:gdLst/>
            <a:ahLst/>
            <a:cxnLst/>
            <a:rect r="r" b="b" t="t" l="l"/>
            <a:pathLst>
              <a:path h="4721629" w="8526643">
                <a:moveTo>
                  <a:pt x="0" y="0"/>
                </a:moveTo>
                <a:lnTo>
                  <a:pt x="8526643" y="0"/>
                </a:lnTo>
                <a:lnTo>
                  <a:pt x="8526643" y="4721629"/>
                </a:lnTo>
                <a:lnTo>
                  <a:pt x="0" y="472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2781" y="5267763"/>
            <a:ext cx="8471219" cy="4945074"/>
          </a:xfrm>
          <a:custGeom>
            <a:avLst/>
            <a:gdLst/>
            <a:ahLst/>
            <a:cxnLst/>
            <a:rect r="r" b="b" t="t" l="l"/>
            <a:pathLst>
              <a:path h="4945074" w="8471219">
                <a:moveTo>
                  <a:pt x="0" y="0"/>
                </a:moveTo>
                <a:lnTo>
                  <a:pt x="8471219" y="0"/>
                </a:lnTo>
                <a:lnTo>
                  <a:pt x="8471219" y="4945074"/>
                </a:lnTo>
                <a:lnTo>
                  <a:pt x="0" y="4945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61429" y="5267763"/>
            <a:ext cx="8475085" cy="4862580"/>
          </a:xfrm>
          <a:custGeom>
            <a:avLst/>
            <a:gdLst/>
            <a:ahLst/>
            <a:cxnLst/>
            <a:rect r="r" b="b" t="t" l="l"/>
            <a:pathLst>
              <a:path h="4862580" w="8475085">
                <a:moveTo>
                  <a:pt x="0" y="0"/>
                </a:moveTo>
                <a:lnTo>
                  <a:pt x="8475085" y="0"/>
                </a:lnTo>
                <a:lnTo>
                  <a:pt x="8475085" y="4862580"/>
                </a:lnTo>
                <a:lnTo>
                  <a:pt x="0" y="4862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3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83" y="9121463"/>
            <a:ext cx="136837" cy="1368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49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3183" y="8824880"/>
            <a:ext cx="136837" cy="13683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496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3183" y="8528298"/>
            <a:ext cx="136837" cy="13683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496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28641" y="4720404"/>
            <a:ext cx="5627501" cy="3193568"/>
          </a:xfrm>
          <a:custGeom>
            <a:avLst/>
            <a:gdLst/>
            <a:ahLst/>
            <a:cxnLst/>
            <a:rect r="r" b="b" t="t" l="l"/>
            <a:pathLst>
              <a:path h="3193568" w="5627501">
                <a:moveTo>
                  <a:pt x="0" y="0"/>
                </a:moveTo>
                <a:lnTo>
                  <a:pt x="5627501" y="0"/>
                </a:lnTo>
                <a:lnTo>
                  <a:pt x="5627501" y="3193568"/>
                </a:lnTo>
                <a:lnTo>
                  <a:pt x="0" y="319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81497" y="4720404"/>
            <a:ext cx="6044412" cy="3193568"/>
          </a:xfrm>
          <a:custGeom>
            <a:avLst/>
            <a:gdLst/>
            <a:ahLst/>
            <a:cxnLst/>
            <a:rect r="r" b="b" t="t" l="l"/>
            <a:pathLst>
              <a:path h="3193568" w="6044412">
                <a:moveTo>
                  <a:pt x="0" y="0"/>
                </a:moveTo>
                <a:lnTo>
                  <a:pt x="6044412" y="0"/>
                </a:lnTo>
                <a:lnTo>
                  <a:pt x="6044412" y="3193568"/>
                </a:lnTo>
                <a:lnTo>
                  <a:pt x="0" y="3193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8370817"/>
            <a:ext cx="6360964" cy="1501292"/>
          </a:xfrm>
          <a:custGeom>
            <a:avLst/>
            <a:gdLst/>
            <a:ahLst/>
            <a:cxnLst/>
            <a:rect r="r" b="b" t="t" l="l"/>
            <a:pathLst>
              <a:path h="1501292" w="6360964">
                <a:moveTo>
                  <a:pt x="0" y="0"/>
                </a:moveTo>
                <a:lnTo>
                  <a:pt x="6360964" y="0"/>
                </a:lnTo>
                <a:lnTo>
                  <a:pt x="6360964" y="1501292"/>
                </a:lnTo>
                <a:lnTo>
                  <a:pt x="0" y="1501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681497" y="8404713"/>
            <a:ext cx="9577803" cy="1433499"/>
          </a:xfrm>
          <a:custGeom>
            <a:avLst/>
            <a:gdLst/>
            <a:ahLst/>
            <a:cxnLst/>
            <a:rect r="r" b="b" t="t" l="l"/>
            <a:pathLst>
              <a:path h="1433499" w="9577803">
                <a:moveTo>
                  <a:pt x="0" y="0"/>
                </a:moveTo>
                <a:lnTo>
                  <a:pt x="9577803" y="0"/>
                </a:lnTo>
                <a:lnTo>
                  <a:pt x="9577803" y="1433499"/>
                </a:lnTo>
                <a:lnTo>
                  <a:pt x="0" y="1433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620273" y="312763"/>
            <a:ext cx="13047455" cy="71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0"/>
              </a:lnSpc>
            </a:pPr>
            <a:r>
              <a:rPr lang="en-US" sz="5102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</a:t>
            </a:r>
            <a:r>
              <a:rPr lang="en-US" b="true" sz="5102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ta cleaning and preprocessing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45543" y="1172815"/>
            <a:ext cx="15760307" cy="336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1"/>
              </a:lnSpc>
            </a:pPr>
            <a:r>
              <a:rPr lang="en-US" sz="247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Steps </a:t>
            </a:r>
            <a:r>
              <a:rPr lang="en-US" b="true" sz="24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Taken:</a:t>
            </a:r>
          </a:p>
          <a:p>
            <a:pPr algn="l">
              <a:lnSpc>
                <a:spcPts val="3471"/>
              </a:lnSpc>
            </a:pPr>
            <a:r>
              <a:rPr lang="en-US" b="true" sz="24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•Handled Missing Values:      Median for sales, mode for categorical</a:t>
            </a:r>
          </a:p>
          <a:p>
            <a:pPr algn="l">
              <a:lnSpc>
                <a:spcPts val="3471"/>
              </a:lnSpc>
            </a:pPr>
            <a:r>
              <a:rPr lang="en-US" b="true" sz="24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•Outliers Capped:                    Used IQR method to cap extreme values</a:t>
            </a:r>
          </a:p>
          <a:p>
            <a:pPr algn="l">
              <a:lnSpc>
                <a:spcPts val="3471"/>
              </a:lnSpc>
            </a:pPr>
            <a:r>
              <a:rPr lang="en-US" b="true" sz="24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•Converted Data Types:Sales columns converted from objects to numeric</a:t>
            </a:r>
          </a:p>
          <a:p>
            <a:pPr algn="l">
              <a:lnSpc>
                <a:spcPts val="3471"/>
              </a:lnSpc>
            </a:pPr>
            <a:r>
              <a:rPr lang="en-US" b="true" sz="24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•Removed Invalid Labels:       Cluster categories 99, 98, 100 removed</a:t>
            </a:r>
          </a:p>
          <a:p>
            <a:pPr algn="l">
              <a:lnSpc>
                <a:spcPts val="3471"/>
              </a:lnSpc>
            </a:pPr>
            <a:r>
              <a:rPr lang="en-US" b="true" sz="24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•Standardized Outlet Names</a:t>
            </a:r>
          </a:p>
          <a:p>
            <a:pPr algn="l">
              <a:lnSpc>
                <a:spcPts val="3471"/>
              </a:lnSpc>
            </a:pPr>
            <a:r>
              <a:rPr lang="en-US" b="true" sz="24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•Key Outcome:                          Cleaner, consistent data ready for modeling</a:t>
            </a:r>
          </a:p>
          <a:p>
            <a:pPr algn="l">
              <a:lnSpc>
                <a:spcPts val="2492"/>
              </a:lnSpc>
            </a:pPr>
          </a:p>
        </p:txBody>
      </p:sp>
    </p:spTree>
  </p:cSld>
  <p:clrMapOvr>
    <a:masterClrMapping/>
  </p:clrMapOvr>
  <p:transition spd="slow">
    <p:cover dir="l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3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179" y="1624701"/>
            <a:ext cx="8113678" cy="3081559"/>
          </a:xfrm>
          <a:custGeom>
            <a:avLst/>
            <a:gdLst/>
            <a:ahLst/>
            <a:cxnLst/>
            <a:rect r="r" b="b" t="t" l="l"/>
            <a:pathLst>
              <a:path h="3081559" w="8113678">
                <a:moveTo>
                  <a:pt x="0" y="0"/>
                </a:moveTo>
                <a:lnTo>
                  <a:pt x="8113678" y="0"/>
                </a:lnTo>
                <a:lnTo>
                  <a:pt x="8113678" y="3081558"/>
                </a:lnTo>
                <a:lnTo>
                  <a:pt x="0" y="3081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97213" y="1448262"/>
            <a:ext cx="8262087" cy="3434436"/>
          </a:xfrm>
          <a:custGeom>
            <a:avLst/>
            <a:gdLst/>
            <a:ahLst/>
            <a:cxnLst/>
            <a:rect r="r" b="b" t="t" l="l"/>
            <a:pathLst>
              <a:path h="3434436" w="8262087">
                <a:moveTo>
                  <a:pt x="0" y="0"/>
                </a:moveTo>
                <a:lnTo>
                  <a:pt x="8262087" y="0"/>
                </a:lnTo>
                <a:lnTo>
                  <a:pt x="8262087" y="3434436"/>
                </a:lnTo>
                <a:lnTo>
                  <a:pt x="0" y="3434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4179" y="5482773"/>
            <a:ext cx="10614526" cy="2175978"/>
          </a:xfrm>
          <a:custGeom>
            <a:avLst/>
            <a:gdLst/>
            <a:ahLst/>
            <a:cxnLst/>
            <a:rect r="r" b="b" t="t" l="l"/>
            <a:pathLst>
              <a:path h="2175978" w="10614526">
                <a:moveTo>
                  <a:pt x="0" y="0"/>
                </a:moveTo>
                <a:lnTo>
                  <a:pt x="10614526" y="0"/>
                </a:lnTo>
                <a:lnTo>
                  <a:pt x="10614526" y="2175978"/>
                </a:lnTo>
                <a:lnTo>
                  <a:pt x="0" y="2175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4187" y="5375391"/>
            <a:ext cx="5925631" cy="3229040"/>
          </a:xfrm>
          <a:custGeom>
            <a:avLst/>
            <a:gdLst/>
            <a:ahLst/>
            <a:cxnLst/>
            <a:rect r="r" b="b" t="t" l="l"/>
            <a:pathLst>
              <a:path h="3229040" w="5925631">
                <a:moveTo>
                  <a:pt x="0" y="0"/>
                </a:moveTo>
                <a:lnTo>
                  <a:pt x="5925632" y="0"/>
                </a:lnTo>
                <a:lnTo>
                  <a:pt x="5925632" y="3229040"/>
                </a:lnTo>
                <a:lnTo>
                  <a:pt x="0" y="3229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78454" y="312763"/>
            <a:ext cx="13047455" cy="71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0"/>
              </a:lnSpc>
            </a:pPr>
            <a:r>
              <a:rPr lang="en-US" sz="510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Values after Cleaning</a:t>
            </a:r>
          </a:p>
        </p:txBody>
      </p:sp>
    </p:spTree>
  </p:cSld>
  <p:clrMapOvr>
    <a:masterClrMapping/>
  </p:clrMapOvr>
  <p:transition spd="slow">
    <p:cover dir="l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F80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83" y="9121463"/>
            <a:ext cx="136837" cy="1368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3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3183" y="8824880"/>
            <a:ext cx="136837" cy="13683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3D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3183" y="8528298"/>
            <a:ext cx="136837" cy="13683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3D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9702418" y="4633139"/>
            <a:ext cx="8952280" cy="2436961"/>
            <a:chOff x="0" y="0"/>
            <a:chExt cx="2357802" cy="6418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57802" cy="641833"/>
            </a:xfrm>
            <a:custGeom>
              <a:avLst/>
              <a:gdLst/>
              <a:ahLst/>
              <a:cxnLst/>
              <a:rect r="r" b="b" t="t" l="l"/>
              <a:pathLst>
                <a:path h="641833" w="2357802">
                  <a:moveTo>
                    <a:pt x="46699" y="0"/>
                  </a:moveTo>
                  <a:lnTo>
                    <a:pt x="2311103" y="0"/>
                  </a:lnTo>
                  <a:cubicBezTo>
                    <a:pt x="2336894" y="0"/>
                    <a:pt x="2357802" y="20908"/>
                    <a:pt x="2357802" y="46699"/>
                  </a:cubicBezTo>
                  <a:lnTo>
                    <a:pt x="2357802" y="595134"/>
                  </a:lnTo>
                  <a:cubicBezTo>
                    <a:pt x="2357802" y="620925"/>
                    <a:pt x="2336894" y="641833"/>
                    <a:pt x="2311103" y="641833"/>
                  </a:cubicBezTo>
                  <a:lnTo>
                    <a:pt x="46699" y="641833"/>
                  </a:lnTo>
                  <a:cubicBezTo>
                    <a:pt x="20908" y="641833"/>
                    <a:pt x="0" y="620925"/>
                    <a:pt x="0" y="595134"/>
                  </a:cubicBezTo>
                  <a:lnTo>
                    <a:pt x="0" y="46699"/>
                  </a:lnTo>
                  <a:cubicBezTo>
                    <a:pt x="0" y="20908"/>
                    <a:pt x="20908" y="0"/>
                    <a:pt x="46699" y="0"/>
                  </a:cubicBezTo>
                  <a:close/>
                </a:path>
              </a:pathLst>
            </a:custGeom>
            <a:solidFill>
              <a:srgbClr val="EAE3D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2357802" cy="727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908490" y="1212896"/>
            <a:ext cx="4368980" cy="4253245"/>
          </a:xfrm>
          <a:custGeom>
            <a:avLst/>
            <a:gdLst/>
            <a:ahLst/>
            <a:cxnLst/>
            <a:rect r="r" b="b" t="t" l="l"/>
            <a:pathLst>
              <a:path h="4253245" w="4368980">
                <a:moveTo>
                  <a:pt x="0" y="0"/>
                </a:moveTo>
                <a:lnTo>
                  <a:pt x="4368980" y="0"/>
                </a:lnTo>
                <a:lnTo>
                  <a:pt x="4368980" y="4253245"/>
                </a:lnTo>
                <a:lnTo>
                  <a:pt x="0" y="4253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408769" y="1212896"/>
            <a:ext cx="4471217" cy="4362404"/>
          </a:xfrm>
          <a:custGeom>
            <a:avLst/>
            <a:gdLst/>
            <a:ahLst/>
            <a:cxnLst/>
            <a:rect r="r" b="b" t="t" l="l"/>
            <a:pathLst>
              <a:path h="4362404" w="4471217">
                <a:moveTo>
                  <a:pt x="0" y="0"/>
                </a:moveTo>
                <a:lnTo>
                  <a:pt x="4471217" y="0"/>
                </a:lnTo>
                <a:lnTo>
                  <a:pt x="4471217" y="4362404"/>
                </a:lnTo>
                <a:lnTo>
                  <a:pt x="0" y="4362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161108" y="5670550"/>
            <a:ext cx="4232723" cy="4429376"/>
          </a:xfrm>
          <a:custGeom>
            <a:avLst/>
            <a:gdLst/>
            <a:ahLst/>
            <a:cxnLst/>
            <a:rect r="r" b="b" t="t" l="l"/>
            <a:pathLst>
              <a:path h="4429376" w="4232723">
                <a:moveTo>
                  <a:pt x="0" y="0"/>
                </a:moveTo>
                <a:lnTo>
                  <a:pt x="4232723" y="0"/>
                </a:lnTo>
                <a:lnTo>
                  <a:pt x="4232723" y="4429376"/>
                </a:lnTo>
                <a:lnTo>
                  <a:pt x="0" y="44293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485948"/>
            <a:ext cx="13263718" cy="71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EDA</a:t>
            </a:r>
            <a:r>
              <a:rPr lang="en-US" b="true" sz="51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AFTER CLEANING – KEY INSIGHTS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835150"/>
            <a:ext cx="7330166" cy="742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•Spendin</a:t>
            </a: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 Behavior Insights:</a:t>
            </a:r>
          </a:p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Customers have distinct spending patterns across luxury, fresh, and dry sales</a:t>
            </a:r>
          </a:p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Some clusters show balanced spending, othersfavor specific product types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•City-wise Spending Trends:</a:t>
            </a:r>
          </a:p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Colombo, Jaffna, and Gampaha had the highest overall sales</a:t>
            </a:r>
          </a:p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Some cities had significantly higher luxury sales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•Dry &amp; Feature Correlations:</a:t>
            </a:r>
          </a:p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Fresh Sales are negatively correlated (-0.54)</a:t>
            </a:r>
          </a:p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Luxury Sales show moderate positive correlation with Fresh Sales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123936"/>
            <a:ext cx="136837" cy="1368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3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827354"/>
            <a:ext cx="136837" cy="13683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3D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8530772"/>
            <a:ext cx="136837" cy="13683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3D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011387" y="0"/>
            <a:ext cx="10038392" cy="10287000"/>
            <a:chOff x="0" y="0"/>
            <a:chExt cx="2643856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4385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43856">
                  <a:moveTo>
                    <a:pt x="0" y="0"/>
                  </a:moveTo>
                  <a:lnTo>
                    <a:pt x="2643856" y="0"/>
                  </a:lnTo>
                  <a:lnTo>
                    <a:pt x="26438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617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2643856" cy="2795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97119" y="343876"/>
            <a:ext cx="7914269" cy="4392419"/>
          </a:xfrm>
          <a:custGeom>
            <a:avLst/>
            <a:gdLst/>
            <a:ahLst/>
            <a:cxnLst/>
            <a:rect r="r" b="b" t="t" l="l"/>
            <a:pathLst>
              <a:path h="4392419" w="7914269">
                <a:moveTo>
                  <a:pt x="0" y="0"/>
                </a:moveTo>
                <a:lnTo>
                  <a:pt x="7914268" y="0"/>
                </a:lnTo>
                <a:lnTo>
                  <a:pt x="7914268" y="4392419"/>
                </a:lnTo>
                <a:lnTo>
                  <a:pt x="0" y="4392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112919" y="372451"/>
            <a:ext cx="7791431" cy="4392419"/>
          </a:xfrm>
          <a:custGeom>
            <a:avLst/>
            <a:gdLst/>
            <a:ahLst/>
            <a:cxnLst/>
            <a:rect r="r" b="b" t="t" l="l"/>
            <a:pathLst>
              <a:path h="4392419" w="7791431">
                <a:moveTo>
                  <a:pt x="0" y="0"/>
                </a:moveTo>
                <a:lnTo>
                  <a:pt x="7791431" y="0"/>
                </a:lnTo>
                <a:lnTo>
                  <a:pt x="7791431" y="4392419"/>
                </a:lnTo>
                <a:lnTo>
                  <a:pt x="0" y="4392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65537" y="4898220"/>
            <a:ext cx="7723944" cy="4847254"/>
          </a:xfrm>
          <a:custGeom>
            <a:avLst/>
            <a:gdLst/>
            <a:ahLst/>
            <a:cxnLst/>
            <a:rect r="r" b="b" t="t" l="l"/>
            <a:pathLst>
              <a:path h="4847254" w="7723944">
                <a:moveTo>
                  <a:pt x="0" y="0"/>
                </a:moveTo>
                <a:lnTo>
                  <a:pt x="7723944" y="0"/>
                </a:lnTo>
                <a:lnTo>
                  <a:pt x="7723944" y="4847254"/>
                </a:lnTo>
                <a:lnTo>
                  <a:pt x="0" y="4847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8" t="0" r="-508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35212" y="4898220"/>
            <a:ext cx="7727794" cy="4847254"/>
          </a:xfrm>
          <a:custGeom>
            <a:avLst/>
            <a:gdLst/>
            <a:ahLst/>
            <a:cxnLst/>
            <a:rect r="r" b="b" t="t" l="l"/>
            <a:pathLst>
              <a:path h="4847254" w="7727794">
                <a:moveTo>
                  <a:pt x="0" y="0"/>
                </a:moveTo>
                <a:lnTo>
                  <a:pt x="7727795" y="0"/>
                </a:lnTo>
                <a:lnTo>
                  <a:pt x="7727795" y="4847254"/>
                </a:lnTo>
                <a:lnTo>
                  <a:pt x="0" y="4847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8" r="0" b="0"/>
            </a:stretch>
          </a:blipFill>
        </p:spPr>
      </p:sp>
    </p:spTree>
  </p:cSld>
  <p:clrMapOvr>
    <a:masterClrMapping/>
  </p:clrMapOvr>
  <p:transition spd="slow">
    <p:cover dir="l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9334C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4816593" cy="2795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13183" y="9121463"/>
            <a:ext cx="136837" cy="13683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806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13183" y="8824880"/>
            <a:ext cx="136837" cy="13683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806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3183" y="8528298"/>
            <a:ext cx="136837" cy="13683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806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235822" y="159908"/>
            <a:ext cx="13506775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Feature engineering and </a:t>
            </a:r>
            <a:r>
              <a:rPr lang="en-US" b="true" sz="549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transformation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6922" y="3014836"/>
            <a:ext cx="17114140" cy="348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8"/>
              </a:lnSpc>
            </a:pPr>
            <a:r>
              <a:rPr lang="en-US" b="true" sz="248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Fea</a:t>
            </a:r>
            <a:r>
              <a:rPr lang="en-US" b="true" sz="248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ture Engineering? </a:t>
            </a:r>
          </a:p>
          <a:p>
            <a:pPr algn="just">
              <a:lnSpc>
                <a:spcPts val="3478"/>
              </a:lnSpc>
            </a:pPr>
            <a:r>
              <a:rPr lang="en-US" b="true" sz="248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•Improved model accuracy by reducing skewness &amp; standardizing scale</a:t>
            </a:r>
          </a:p>
          <a:p>
            <a:pPr algn="just">
              <a:lnSpc>
                <a:spcPts val="3478"/>
              </a:lnSpc>
            </a:pPr>
          </a:p>
          <a:p>
            <a:pPr algn="just">
              <a:lnSpc>
                <a:spcPts val="3478"/>
              </a:lnSpc>
            </a:pPr>
            <a:r>
              <a:rPr lang="en-US" b="true" sz="248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Techniques Used</a:t>
            </a:r>
          </a:p>
          <a:p>
            <a:pPr algn="just" marL="536383" indent="-268192" lvl="1">
              <a:lnSpc>
                <a:spcPts val="3478"/>
              </a:lnSpc>
              <a:buFont typeface="Arial"/>
              <a:buChar char="•"/>
            </a:pPr>
            <a:r>
              <a:rPr lang="en-US" b="true" sz="248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 Transformation:    Applied to sales features to normalize distribution</a:t>
            </a:r>
          </a:p>
          <a:p>
            <a:pPr algn="just" marL="536383" indent="-268192" lvl="1">
              <a:lnSpc>
                <a:spcPts val="3478"/>
              </a:lnSpc>
              <a:buFont typeface="Arial"/>
              <a:buChar char="•"/>
            </a:pPr>
            <a:r>
              <a:rPr lang="en-US" b="true" sz="248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Encoding:                       Label encoding</a:t>
            </a:r>
          </a:p>
          <a:p>
            <a:pPr algn="just" marL="536383" indent="-268192" lvl="1">
              <a:lnSpc>
                <a:spcPts val="3478"/>
              </a:lnSpc>
              <a:buFont typeface="Arial"/>
              <a:buChar char="•"/>
            </a:pPr>
            <a:r>
              <a:rPr lang="en-US" b="true" sz="248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MinMax Scaling:           Brought all features to a common range (0-1)</a:t>
            </a:r>
          </a:p>
          <a:p>
            <a:pPr algn="just" marL="536383" indent="-268192" lvl="1">
              <a:lnSpc>
                <a:spcPts val="3478"/>
              </a:lnSpc>
              <a:buFont typeface="Arial"/>
              <a:buChar char="•"/>
            </a:pPr>
            <a:r>
              <a:rPr lang="en-US" b="true" sz="248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Selection:        Retained luxury_sales, fresh_sales, dry_sales, outlet_city_encoded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6922" y="7019915"/>
            <a:ext cx="12167833" cy="128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8"/>
              </a:lnSpc>
            </a:pPr>
            <a:r>
              <a:rPr lang="en-US" b="true" sz="248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</a:t>
            </a:r>
            <a:r>
              <a:rPr lang="en-US" b="true" sz="248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</a:t>
            </a:r>
          </a:p>
          <a:p>
            <a:pPr algn="just" marL="536383" indent="-268192" lvl="1">
              <a:lnSpc>
                <a:spcPts val="3478"/>
              </a:lnSpc>
              <a:buFont typeface="Arial"/>
              <a:buChar char="•"/>
            </a:pPr>
            <a:r>
              <a:rPr lang="en-US" b="true" sz="248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Models learned better &amp; improved segmentation accuracy</a:t>
            </a:r>
          </a:p>
          <a:p>
            <a:pPr algn="just">
              <a:lnSpc>
                <a:spcPts val="3478"/>
              </a:lnSpc>
            </a:pPr>
          </a:p>
        </p:txBody>
      </p:sp>
    </p:spTree>
  </p:cSld>
  <p:clrMapOvr>
    <a:masterClrMapping/>
  </p:clrMapOvr>
  <p:transition spd="slow">
    <p:cover dir="l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DAGkHaDzfrk</dc:identifier>
  <dcterms:modified xsi:type="dcterms:W3CDTF">2011-08-01T06:04:30Z</dcterms:modified>
  <cp:revision>1</cp:revision>
  <dc:title>KJ MARKETING</dc:title>
</cp:coreProperties>
</file>